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6" r:id="rId11"/>
    <p:sldId id="265"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2" r:id="rId56"/>
    <p:sldId id="310" r:id="rId57"/>
    <p:sldId id="311"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Lst>
  <p:sldSz cx="12192000" cy="6858000"/>
  <p:notesSz cx="6858000" cy="9144000"/>
  <p:defaultTextStyle>
    <a:defPPr>
      <a:defRPr lang="ar-L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323" autoAdjust="0"/>
    <p:restoredTop sz="94660"/>
  </p:normalViewPr>
  <p:slideViewPr>
    <p:cSldViewPr snapToGrid="0">
      <p:cViewPr varScale="1">
        <p:scale>
          <a:sx n="114" d="100"/>
          <a:sy n="114" d="100"/>
        </p:scale>
        <p:origin x="570"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8DC99DA-4580-4805-B2F3-074E60D47A13}" type="doc">
      <dgm:prSet loTypeId="urn:microsoft.com/office/officeart/2005/8/layout/default" loCatId="list" qsTypeId="urn:microsoft.com/office/officeart/2005/8/quickstyle/simple1" qsCatId="simple" csTypeId="urn:microsoft.com/office/officeart/2005/8/colors/colorful2" csCatId="colorful"/>
      <dgm:spPr/>
      <dgm:t>
        <a:bodyPr/>
        <a:lstStyle/>
        <a:p>
          <a:endParaRPr lang="en-US"/>
        </a:p>
      </dgm:t>
    </dgm:pt>
    <dgm:pt modelId="{DD2EDD4C-23B0-4DCD-B3C4-1FC2781D7038}">
      <dgm:prSet/>
      <dgm:spPr/>
      <dgm:t>
        <a:bodyPr/>
        <a:lstStyle/>
        <a:p>
          <a:r>
            <a:rPr lang="en-US"/>
            <a:t>Caffe</a:t>
          </a:r>
        </a:p>
      </dgm:t>
    </dgm:pt>
    <dgm:pt modelId="{708770B9-1DBF-48FE-9E38-4B1A8B9C8D0D}" type="parTrans" cxnId="{2B9F9AB9-48BA-4BD5-A82E-D1D11626B189}">
      <dgm:prSet/>
      <dgm:spPr/>
      <dgm:t>
        <a:bodyPr/>
        <a:lstStyle/>
        <a:p>
          <a:endParaRPr lang="en-US"/>
        </a:p>
      </dgm:t>
    </dgm:pt>
    <dgm:pt modelId="{FCDD854C-81B9-4CF9-8C9B-472353530C56}" type="sibTrans" cxnId="{2B9F9AB9-48BA-4BD5-A82E-D1D11626B189}">
      <dgm:prSet/>
      <dgm:spPr/>
      <dgm:t>
        <a:bodyPr/>
        <a:lstStyle/>
        <a:p>
          <a:endParaRPr lang="en-US"/>
        </a:p>
      </dgm:t>
    </dgm:pt>
    <dgm:pt modelId="{6ED96A0F-8522-4874-A417-8BDCA1012906}">
      <dgm:prSet/>
      <dgm:spPr/>
      <dgm:t>
        <a:bodyPr/>
        <a:lstStyle/>
        <a:p>
          <a:r>
            <a:rPr lang="en-US"/>
            <a:t>Tensorflow</a:t>
          </a:r>
        </a:p>
      </dgm:t>
    </dgm:pt>
    <dgm:pt modelId="{F3B679CB-2E0A-49F1-9AFE-5A113CDD45C8}" type="parTrans" cxnId="{40F922AD-2F27-4437-8E61-D7D9FFD96444}">
      <dgm:prSet/>
      <dgm:spPr/>
      <dgm:t>
        <a:bodyPr/>
        <a:lstStyle/>
        <a:p>
          <a:endParaRPr lang="en-US"/>
        </a:p>
      </dgm:t>
    </dgm:pt>
    <dgm:pt modelId="{4BE7EF78-1278-4A71-9B85-43894D6D1259}" type="sibTrans" cxnId="{40F922AD-2F27-4437-8E61-D7D9FFD96444}">
      <dgm:prSet/>
      <dgm:spPr/>
      <dgm:t>
        <a:bodyPr/>
        <a:lstStyle/>
        <a:p>
          <a:endParaRPr lang="en-US"/>
        </a:p>
      </dgm:t>
    </dgm:pt>
    <dgm:pt modelId="{1B32A8F8-30EB-43D2-A53C-D63E29DD48A1}">
      <dgm:prSet/>
      <dgm:spPr/>
      <dgm:t>
        <a:bodyPr/>
        <a:lstStyle/>
        <a:p>
          <a:r>
            <a:rPr lang="en-US"/>
            <a:t>MXNet</a:t>
          </a:r>
        </a:p>
      </dgm:t>
    </dgm:pt>
    <dgm:pt modelId="{890F3EC7-7F41-42CA-9971-94161F6304CA}" type="parTrans" cxnId="{4CADA127-1FAA-4D46-BFDB-E51D7FE13DD8}">
      <dgm:prSet/>
      <dgm:spPr/>
      <dgm:t>
        <a:bodyPr/>
        <a:lstStyle/>
        <a:p>
          <a:endParaRPr lang="en-US"/>
        </a:p>
      </dgm:t>
    </dgm:pt>
    <dgm:pt modelId="{55A6EE94-EE2F-47E4-B8D5-23443748D286}" type="sibTrans" cxnId="{4CADA127-1FAA-4D46-BFDB-E51D7FE13DD8}">
      <dgm:prSet/>
      <dgm:spPr/>
      <dgm:t>
        <a:bodyPr/>
        <a:lstStyle/>
        <a:p>
          <a:endParaRPr lang="en-US"/>
        </a:p>
      </dgm:t>
    </dgm:pt>
    <dgm:pt modelId="{7E163F80-AC76-4EC4-9704-7C8FA50BAE52}">
      <dgm:prSet/>
      <dgm:spPr/>
      <dgm:t>
        <a:bodyPr/>
        <a:lstStyle/>
        <a:p>
          <a:r>
            <a:rPr lang="en-US"/>
            <a:t>ONNX (including Pytorch and Apple ML)</a:t>
          </a:r>
        </a:p>
      </dgm:t>
    </dgm:pt>
    <dgm:pt modelId="{1052B5CE-C263-41D4-9367-569432CD81A4}" type="parTrans" cxnId="{D619E47F-5A47-4673-9A42-D3443403FAC0}">
      <dgm:prSet/>
      <dgm:spPr/>
      <dgm:t>
        <a:bodyPr/>
        <a:lstStyle/>
        <a:p>
          <a:endParaRPr lang="en-US"/>
        </a:p>
      </dgm:t>
    </dgm:pt>
    <dgm:pt modelId="{80A26BD7-234C-457B-8350-4364BF4182C7}" type="sibTrans" cxnId="{D619E47F-5A47-4673-9A42-D3443403FAC0}">
      <dgm:prSet/>
      <dgm:spPr/>
      <dgm:t>
        <a:bodyPr/>
        <a:lstStyle/>
        <a:p>
          <a:endParaRPr lang="en-US"/>
        </a:p>
      </dgm:t>
    </dgm:pt>
    <dgm:pt modelId="{0CCED57D-1080-4510-BFB4-1F7316C3191A}">
      <dgm:prSet/>
      <dgm:spPr/>
      <dgm:t>
        <a:bodyPr/>
        <a:lstStyle/>
        <a:p>
          <a:r>
            <a:rPr lang="en-US"/>
            <a:t>Kaldi</a:t>
          </a:r>
        </a:p>
      </dgm:t>
    </dgm:pt>
    <dgm:pt modelId="{E5BB67AF-B278-4474-A09B-2EC270CF881C}" type="parTrans" cxnId="{727A8604-CA4F-42B8-87EB-69386877E41F}">
      <dgm:prSet/>
      <dgm:spPr/>
      <dgm:t>
        <a:bodyPr/>
        <a:lstStyle/>
        <a:p>
          <a:endParaRPr lang="en-US"/>
        </a:p>
      </dgm:t>
    </dgm:pt>
    <dgm:pt modelId="{7EFD6217-3F0D-4AEE-9B93-26B4AC96536A}" type="sibTrans" cxnId="{727A8604-CA4F-42B8-87EB-69386877E41F}">
      <dgm:prSet/>
      <dgm:spPr/>
      <dgm:t>
        <a:bodyPr/>
        <a:lstStyle/>
        <a:p>
          <a:endParaRPr lang="en-US"/>
        </a:p>
      </dgm:t>
    </dgm:pt>
    <dgm:pt modelId="{5F0DACC9-01E1-457C-9932-21C39ED77917}" type="pres">
      <dgm:prSet presAssocID="{48DC99DA-4580-4805-B2F3-074E60D47A13}" presName="diagram" presStyleCnt="0">
        <dgm:presLayoutVars>
          <dgm:dir/>
          <dgm:resizeHandles val="exact"/>
        </dgm:presLayoutVars>
      </dgm:prSet>
      <dgm:spPr/>
    </dgm:pt>
    <dgm:pt modelId="{FB3F3DFC-E354-4930-809F-7BFB229C6387}" type="pres">
      <dgm:prSet presAssocID="{DD2EDD4C-23B0-4DCD-B3C4-1FC2781D7038}" presName="node" presStyleLbl="node1" presStyleIdx="0" presStyleCnt="5">
        <dgm:presLayoutVars>
          <dgm:bulletEnabled val="1"/>
        </dgm:presLayoutVars>
      </dgm:prSet>
      <dgm:spPr/>
    </dgm:pt>
    <dgm:pt modelId="{79D3DD7B-CE0F-4C6E-BEF6-E02B80F0DAE0}" type="pres">
      <dgm:prSet presAssocID="{FCDD854C-81B9-4CF9-8C9B-472353530C56}" presName="sibTrans" presStyleCnt="0"/>
      <dgm:spPr/>
    </dgm:pt>
    <dgm:pt modelId="{B42243C4-76A9-4F3A-88AF-0BAA5B1FAFE9}" type="pres">
      <dgm:prSet presAssocID="{6ED96A0F-8522-4874-A417-8BDCA1012906}" presName="node" presStyleLbl="node1" presStyleIdx="1" presStyleCnt="5">
        <dgm:presLayoutVars>
          <dgm:bulletEnabled val="1"/>
        </dgm:presLayoutVars>
      </dgm:prSet>
      <dgm:spPr/>
    </dgm:pt>
    <dgm:pt modelId="{8993D446-1F77-4B20-8B25-259FDEFCED1B}" type="pres">
      <dgm:prSet presAssocID="{4BE7EF78-1278-4A71-9B85-43894D6D1259}" presName="sibTrans" presStyleCnt="0"/>
      <dgm:spPr/>
    </dgm:pt>
    <dgm:pt modelId="{9095C009-282C-442C-BCA5-39CC32118C15}" type="pres">
      <dgm:prSet presAssocID="{1B32A8F8-30EB-43D2-A53C-D63E29DD48A1}" presName="node" presStyleLbl="node1" presStyleIdx="2" presStyleCnt="5">
        <dgm:presLayoutVars>
          <dgm:bulletEnabled val="1"/>
        </dgm:presLayoutVars>
      </dgm:prSet>
      <dgm:spPr/>
    </dgm:pt>
    <dgm:pt modelId="{901030FB-CCD8-4504-87BF-85E3D9B9A932}" type="pres">
      <dgm:prSet presAssocID="{55A6EE94-EE2F-47E4-B8D5-23443748D286}" presName="sibTrans" presStyleCnt="0"/>
      <dgm:spPr/>
    </dgm:pt>
    <dgm:pt modelId="{6FA0BD10-9769-4055-92D4-8DF065ADC3DD}" type="pres">
      <dgm:prSet presAssocID="{7E163F80-AC76-4EC4-9704-7C8FA50BAE52}" presName="node" presStyleLbl="node1" presStyleIdx="3" presStyleCnt="5">
        <dgm:presLayoutVars>
          <dgm:bulletEnabled val="1"/>
        </dgm:presLayoutVars>
      </dgm:prSet>
      <dgm:spPr/>
    </dgm:pt>
    <dgm:pt modelId="{DC446D5C-9C01-463E-86AA-7FF37DBD50D1}" type="pres">
      <dgm:prSet presAssocID="{80A26BD7-234C-457B-8350-4364BF4182C7}" presName="sibTrans" presStyleCnt="0"/>
      <dgm:spPr/>
    </dgm:pt>
    <dgm:pt modelId="{BDDAEF79-C686-40A8-B4CE-F79364C0135D}" type="pres">
      <dgm:prSet presAssocID="{0CCED57D-1080-4510-BFB4-1F7316C3191A}" presName="node" presStyleLbl="node1" presStyleIdx="4" presStyleCnt="5">
        <dgm:presLayoutVars>
          <dgm:bulletEnabled val="1"/>
        </dgm:presLayoutVars>
      </dgm:prSet>
      <dgm:spPr/>
    </dgm:pt>
  </dgm:ptLst>
  <dgm:cxnLst>
    <dgm:cxn modelId="{727A8604-CA4F-42B8-87EB-69386877E41F}" srcId="{48DC99DA-4580-4805-B2F3-074E60D47A13}" destId="{0CCED57D-1080-4510-BFB4-1F7316C3191A}" srcOrd="4" destOrd="0" parTransId="{E5BB67AF-B278-4474-A09B-2EC270CF881C}" sibTransId="{7EFD6217-3F0D-4AEE-9B93-26B4AC96536A}"/>
    <dgm:cxn modelId="{4CADA127-1FAA-4D46-BFDB-E51D7FE13DD8}" srcId="{48DC99DA-4580-4805-B2F3-074E60D47A13}" destId="{1B32A8F8-30EB-43D2-A53C-D63E29DD48A1}" srcOrd="2" destOrd="0" parTransId="{890F3EC7-7F41-42CA-9971-94161F6304CA}" sibTransId="{55A6EE94-EE2F-47E4-B8D5-23443748D286}"/>
    <dgm:cxn modelId="{67E62E28-40EF-4418-9E25-A44BF68D5C97}" type="presOf" srcId="{7E163F80-AC76-4EC4-9704-7C8FA50BAE52}" destId="{6FA0BD10-9769-4055-92D4-8DF065ADC3DD}" srcOrd="0" destOrd="0" presId="urn:microsoft.com/office/officeart/2005/8/layout/default"/>
    <dgm:cxn modelId="{EDB61F43-A028-4977-884E-2B1689492F47}" type="presOf" srcId="{6ED96A0F-8522-4874-A417-8BDCA1012906}" destId="{B42243C4-76A9-4F3A-88AF-0BAA5B1FAFE9}" srcOrd="0" destOrd="0" presId="urn:microsoft.com/office/officeart/2005/8/layout/default"/>
    <dgm:cxn modelId="{D619E47F-5A47-4673-9A42-D3443403FAC0}" srcId="{48DC99DA-4580-4805-B2F3-074E60D47A13}" destId="{7E163F80-AC76-4EC4-9704-7C8FA50BAE52}" srcOrd="3" destOrd="0" parTransId="{1052B5CE-C263-41D4-9367-569432CD81A4}" sibTransId="{80A26BD7-234C-457B-8350-4364BF4182C7}"/>
    <dgm:cxn modelId="{DFF2528C-F765-49E7-97AF-0F13E66E6573}" type="presOf" srcId="{0CCED57D-1080-4510-BFB4-1F7316C3191A}" destId="{BDDAEF79-C686-40A8-B4CE-F79364C0135D}" srcOrd="0" destOrd="0" presId="urn:microsoft.com/office/officeart/2005/8/layout/default"/>
    <dgm:cxn modelId="{40F922AD-2F27-4437-8E61-D7D9FFD96444}" srcId="{48DC99DA-4580-4805-B2F3-074E60D47A13}" destId="{6ED96A0F-8522-4874-A417-8BDCA1012906}" srcOrd="1" destOrd="0" parTransId="{F3B679CB-2E0A-49F1-9AFE-5A113CDD45C8}" sibTransId="{4BE7EF78-1278-4A71-9B85-43894D6D1259}"/>
    <dgm:cxn modelId="{AAA9C8AD-3C2C-4964-9234-11554BEB560A}" type="presOf" srcId="{1B32A8F8-30EB-43D2-A53C-D63E29DD48A1}" destId="{9095C009-282C-442C-BCA5-39CC32118C15}" srcOrd="0" destOrd="0" presId="urn:microsoft.com/office/officeart/2005/8/layout/default"/>
    <dgm:cxn modelId="{2B9F9AB9-48BA-4BD5-A82E-D1D11626B189}" srcId="{48DC99DA-4580-4805-B2F3-074E60D47A13}" destId="{DD2EDD4C-23B0-4DCD-B3C4-1FC2781D7038}" srcOrd="0" destOrd="0" parTransId="{708770B9-1DBF-48FE-9E38-4B1A8B9C8D0D}" sibTransId="{FCDD854C-81B9-4CF9-8C9B-472353530C56}"/>
    <dgm:cxn modelId="{C175F9F8-ED24-4760-918F-5FDA039BC172}" type="presOf" srcId="{48DC99DA-4580-4805-B2F3-074E60D47A13}" destId="{5F0DACC9-01E1-457C-9932-21C39ED77917}" srcOrd="0" destOrd="0" presId="urn:microsoft.com/office/officeart/2005/8/layout/default"/>
    <dgm:cxn modelId="{4CC267FB-27A9-4596-8847-33CB80A5C049}" type="presOf" srcId="{DD2EDD4C-23B0-4DCD-B3C4-1FC2781D7038}" destId="{FB3F3DFC-E354-4930-809F-7BFB229C6387}" srcOrd="0" destOrd="0" presId="urn:microsoft.com/office/officeart/2005/8/layout/default"/>
    <dgm:cxn modelId="{76FF33EA-CE62-437B-912D-A55CB49D7416}" type="presParOf" srcId="{5F0DACC9-01E1-457C-9932-21C39ED77917}" destId="{FB3F3DFC-E354-4930-809F-7BFB229C6387}" srcOrd="0" destOrd="0" presId="urn:microsoft.com/office/officeart/2005/8/layout/default"/>
    <dgm:cxn modelId="{500588ED-DB8E-45C9-8D6F-17B9B37AAE7E}" type="presParOf" srcId="{5F0DACC9-01E1-457C-9932-21C39ED77917}" destId="{79D3DD7B-CE0F-4C6E-BEF6-E02B80F0DAE0}" srcOrd="1" destOrd="0" presId="urn:microsoft.com/office/officeart/2005/8/layout/default"/>
    <dgm:cxn modelId="{9AC83FF0-363E-49E2-9BDB-7BCA83910BB2}" type="presParOf" srcId="{5F0DACC9-01E1-457C-9932-21C39ED77917}" destId="{B42243C4-76A9-4F3A-88AF-0BAA5B1FAFE9}" srcOrd="2" destOrd="0" presId="urn:microsoft.com/office/officeart/2005/8/layout/default"/>
    <dgm:cxn modelId="{F874CB11-231B-458B-989B-79380F19AFD2}" type="presParOf" srcId="{5F0DACC9-01E1-457C-9932-21C39ED77917}" destId="{8993D446-1F77-4B20-8B25-259FDEFCED1B}" srcOrd="3" destOrd="0" presId="urn:microsoft.com/office/officeart/2005/8/layout/default"/>
    <dgm:cxn modelId="{4A762B5A-7DB3-4421-B0D1-FF7A31077579}" type="presParOf" srcId="{5F0DACC9-01E1-457C-9932-21C39ED77917}" destId="{9095C009-282C-442C-BCA5-39CC32118C15}" srcOrd="4" destOrd="0" presId="urn:microsoft.com/office/officeart/2005/8/layout/default"/>
    <dgm:cxn modelId="{D0C3AD27-F63A-4916-BB10-B0CF341C805D}" type="presParOf" srcId="{5F0DACC9-01E1-457C-9932-21C39ED77917}" destId="{901030FB-CCD8-4504-87BF-85E3D9B9A932}" srcOrd="5" destOrd="0" presId="urn:microsoft.com/office/officeart/2005/8/layout/default"/>
    <dgm:cxn modelId="{95EDB910-31EB-4F15-A135-DB917CBBD169}" type="presParOf" srcId="{5F0DACC9-01E1-457C-9932-21C39ED77917}" destId="{6FA0BD10-9769-4055-92D4-8DF065ADC3DD}" srcOrd="6" destOrd="0" presId="urn:microsoft.com/office/officeart/2005/8/layout/default"/>
    <dgm:cxn modelId="{7DC73AB2-DD98-4C62-8A85-55871D863C2A}" type="presParOf" srcId="{5F0DACC9-01E1-457C-9932-21C39ED77917}" destId="{DC446D5C-9C01-463E-86AA-7FF37DBD50D1}" srcOrd="7" destOrd="0" presId="urn:microsoft.com/office/officeart/2005/8/layout/default"/>
    <dgm:cxn modelId="{16256077-80FF-4C40-AD96-CB4099742753}" type="presParOf" srcId="{5F0DACC9-01E1-457C-9932-21C39ED77917}" destId="{BDDAEF79-C686-40A8-B4CE-F79364C0135D}" srcOrd="8"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3F3DFC-E354-4930-809F-7BFB229C6387}">
      <dsp:nvSpPr>
        <dsp:cNvPr id="0" name=""/>
        <dsp:cNvSpPr/>
      </dsp:nvSpPr>
      <dsp:spPr>
        <a:xfrm>
          <a:off x="356483" y="3344"/>
          <a:ext cx="3342037" cy="2005222"/>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US" sz="3600" kern="1200"/>
            <a:t>Caffe</a:t>
          </a:r>
        </a:p>
      </dsp:txBody>
      <dsp:txXfrm>
        <a:off x="356483" y="3344"/>
        <a:ext cx="3342037" cy="2005222"/>
      </dsp:txXfrm>
    </dsp:sp>
    <dsp:sp modelId="{B42243C4-76A9-4F3A-88AF-0BAA5B1FAFE9}">
      <dsp:nvSpPr>
        <dsp:cNvPr id="0" name=""/>
        <dsp:cNvSpPr/>
      </dsp:nvSpPr>
      <dsp:spPr>
        <a:xfrm>
          <a:off x="4032724" y="3344"/>
          <a:ext cx="3342037" cy="2005222"/>
        </a:xfrm>
        <a:prstGeom prst="rect">
          <a:avLst/>
        </a:prstGeom>
        <a:solidFill>
          <a:schemeClr val="accent2">
            <a:hueOff val="-363841"/>
            <a:satOff val="-20982"/>
            <a:lumOff val="215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US" sz="3600" kern="1200"/>
            <a:t>Tensorflow</a:t>
          </a:r>
        </a:p>
      </dsp:txBody>
      <dsp:txXfrm>
        <a:off x="4032724" y="3344"/>
        <a:ext cx="3342037" cy="2005222"/>
      </dsp:txXfrm>
    </dsp:sp>
    <dsp:sp modelId="{9095C009-282C-442C-BCA5-39CC32118C15}">
      <dsp:nvSpPr>
        <dsp:cNvPr id="0" name=""/>
        <dsp:cNvSpPr/>
      </dsp:nvSpPr>
      <dsp:spPr>
        <a:xfrm>
          <a:off x="7708965" y="3344"/>
          <a:ext cx="3342037" cy="2005222"/>
        </a:xfrm>
        <a:prstGeom prst="rect">
          <a:avLst/>
        </a:prstGeom>
        <a:solidFill>
          <a:schemeClr val="accent2">
            <a:hueOff val="-727682"/>
            <a:satOff val="-41964"/>
            <a:lumOff val="43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US" sz="3600" kern="1200"/>
            <a:t>MXNet</a:t>
          </a:r>
        </a:p>
      </dsp:txBody>
      <dsp:txXfrm>
        <a:off x="7708965" y="3344"/>
        <a:ext cx="3342037" cy="2005222"/>
      </dsp:txXfrm>
    </dsp:sp>
    <dsp:sp modelId="{6FA0BD10-9769-4055-92D4-8DF065ADC3DD}">
      <dsp:nvSpPr>
        <dsp:cNvPr id="0" name=""/>
        <dsp:cNvSpPr/>
      </dsp:nvSpPr>
      <dsp:spPr>
        <a:xfrm>
          <a:off x="2194604" y="2342770"/>
          <a:ext cx="3342037" cy="2005222"/>
        </a:xfrm>
        <a:prstGeom prst="rect">
          <a:avLst/>
        </a:prstGeom>
        <a:solidFill>
          <a:schemeClr val="accent2">
            <a:hueOff val="-1091522"/>
            <a:satOff val="-62946"/>
            <a:lumOff val="647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US" sz="3600" kern="1200"/>
            <a:t>ONNX (including Pytorch and Apple ML)</a:t>
          </a:r>
        </a:p>
      </dsp:txBody>
      <dsp:txXfrm>
        <a:off x="2194604" y="2342770"/>
        <a:ext cx="3342037" cy="2005222"/>
      </dsp:txXfrm>
    </dsp:sp>
    <dsp:sp modelId="{BDDAEF79-C686-40A8-B4CE-F79364C0135D}">
      <dsp:nvSpPr>
        <dsp:cNvPr id="0" name=""/>
        <dsp:cNvSpPr/>
      </dsp:nvSpPr>
      <dsp:spPr>
        <a:xfrm>
          <a:off x="5870845" y="2342770"/>
          <a:ext cx="3342037" cy="2005222"/>
        </a:xfrm>
        <a:prstGeom prst="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US" sz="3600" kern="1200"/>
            <a:t>Kaldi</a:t>
          </a:r>
        </a:p>
      </dsp:txBody>
      <dsp:txXfrm>
        <a:off x="5870845" y="2342770"/>
        <a:ext cx="3342037" cy="2005222"/>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E74C07-5F74-4B5A-B7B1-F641862FB7F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ar-LB"/>
          </a:p>
        </p:txBody>
      </p:sp>
      <p:sp>
        <p:nvSpPr>
          <p:cNvPr id="3" name="Subtitle 2">
            <a:extLst>
              <a:ext uri="{FF2B5EF4-FFF2-40B4-BE49-F238E27FC236}">
                <a16:creationId xmlns:a16="http://schemas.microsoft.com/office/drawing/2014/main" id="{8B6EBC4D-B32B-4838-B04B-F1A52C92C23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ar-LB"/>
          </a:p>
        </p:txBody>
      </p:sp>
      <p:sp>
        <p:nvSpPr>
          <p:cNvPr id="4" name="Date Placeholder 3">
            <a:extLst>
              <a:ext uri="{FF2B5EF4-FFF2-40B4-BE49-F238E27FC236}">
                <a16:creationId xmlns:a16="http://schemas.microsoft.com/office/drawing/2014/main" id="{5F7903F0-8F78-4919-86FC-E1D5FE2C4CB9}"/>
              </a:ext>
            </a:extLst>
          </p:cNvPr>
          <p:cNvSpPr>
            <a:spLocks noGrp="1"/>
          </p:cNvSpPr>
          <p:nvPr>
            <p:ph type="dt" sz="half" idx="10"/>
          </p:nvPr>
        </p:nvSpPr>
        <p:spPr/>
        <p:txBody>
          <a:bodyPr/>
          <a:lstStyle/>
          <a:p>
            <a:fld id="{8EEE6AB4-1226-4A23-9EE8-0F88C5832400}" type="datetimeFigureOut">
              <a:rPr lang="ar-LB" smtClean="0"/>
              <a:t>29/04/1441</a:t>
            </a:fld>
            <a:endParaRPr lang="ar-LB"/>
          </a:p>
        </p:txBody>
      </p:sp>
      <p:sp>
        <p:nvSpPr>
          <p:cNvPr id="5" name="Footer Placeholder 4">
            <a:extLst>
              <a:ext uri="{FF2B5EF4-FFF2-40B4-BE49-F238E27FC236}">
                <a16:creationId xmlns:a16="http://schemas.microsoft.com/office/drawing/2014/main" id="{82A78E69-7D74-46AD-BCF1-EFF68AA4D3FD}"/>
              </a:ext>
            </a:extLst>
          </p:cNvPr>
          <p:cNvSpPr>
            <a:spLocks noGrp="1"/>
          </p:cNvSpPr>
          <p:nvPr>
            <p:ph type="ftr" sz="quarter" idx="11"/>
          </p:nvPr>
        </p:nvSpPr>
        <p:spPr/>
        <p:txBody>
          <a:bodyPr/>
          <a:lstStyle/>
          <a:p>
            <a:endParaRPr lang="ar-LB"/>
          </a:p>
        </p:txBody>
      </p:sp>
      <p:sp>
        <p:nvSpPr>
          <p:cNvPr id="6" name="Slide Number Placeholder 5">
            <a:extLst>
              <a:ext uri="{FF2B5EF4-FFF2-40B4-BE49-F238E27FC236}">
                <a16:creationId xmlns:a16="http://schemas.microsoft.com/office/drawing/2014/main" id="{8FE22F71-28A4-4DDA-9FA5-FE9A0A8274E2}"/>
              </a:ext>
            </a:extLst>
          </p:cNvPr>
          <p:cNvSpPr>
            <a:spLocks noGrp="1"/>
          </p:cNvSpPr>
          <p:nvPr>
            <p:ph type="sldNum" sz="quarter" idx="12"/>
          </p:nvPr>
        </p:nvSpPr>
        <p:spPr/>
        <p:txBody>
          <a:bodyPr/>
          <a:lstStyle/>
          <a:p>
            <a:fld id="{F4BB076A-1EB4-41D5-A4CF-53A17D19CE26}" type="slidenum">
              <a:rPr lang="ar-LB" smtClean="0"/>
              <a:t>‹#›</a:t>
            </a:fld>
            <a:endParaRPr lang="ar-LB"/>
          </a:p>
        </p:txBody>
      </p:sp>
    </p:spTree>
    <p:extLst>
      <p:ext uri="{BB962C8B-B14F-4D97-AF65-F5344CB8AC3E}">
        <p14:creationId xmlns:p14="http://schemas.microsoft.com/office/powerpoint/2010/main" val="39896639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56BB42-35BC-455C-ABAA-DF9024281926}"/>
              </a:ext>
            </a:extLst>
          </p:cNvPr>
          <p:cNvSpPr>
            <a:spLocks noGrp="1"/>
          </p:cNvSpPr>
          <p:nvPr>
            <p:ph type="title"/>
          </p:nvPr>
        </p:nvSpPr>
        <p:spPr/>
        <p:txBody>
          <a:bodyPr/>
          <a:lstStyle/>
          <a:p>
            <a:r>
              <a:rPr lang="en-US"/>
              <a:t>Click to edit Master title style</a:t>
            </a:r>
            <a:endParaRPr lang="ar-LB"/>
          </a:p>
        </p:txBody>
      </p:sp>
      <p:sp>
        <p:nvSpPr>
          <p:cNvPr id="3" name="Vertical Text Placeholder 2">
            <a:extLst>
              <a:ext uri="{FF2B5EF4-FFF2-40B4-BE49-F238E27FC236}">
                <a16:creationId xmlns:a16="http://schemas.microsoft.com/office/drawing/2014/main" id="{853480C8-F6B4-45DC-B343-FB132737095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r-LB"/>
          </a:p>
        </p:txBody>
      </p:sp>
      <p:sp>
        <p:nvSpPr>
          <p:cNvPr id="4" name="Date Placeholder 3">
            <a:extLst>
              <a:ext uri="{FF2B5EF4-FFF2-40B4-BE49-F238E27FC236}">
                <a16:creationId xmlns:a16="http://schemas.microsoft.com/office/drawing/2014/main" id="{2992B3AC-BA0F-47C3-A4C0-710D0F950C03}"/>
              </a:ext>
            </a:extLst>
          </p:cNvPr>
          <p:cNvSpPr>
            <a:spLocks noGrp="1"/>
          </p:cNvSpPr>
          <p:nvPr>
            <p:ph type="dt" sz="half" idx="10"/>
          </p:nvPr>
        </p:nvSpPr>
        <p:spPr/>
        <p:txBody>
          <a:bodyPr/>
          <a:lstStyle/>
          <a:p>
            <a:fld id="{8EEE6AB4-1226-4A23-9EE8-0F88C5832400}" type="datetimeFigureOut">
              <a:rPr lang="ar-LB" smtClean="0"/>
              <a:t>29/04/1441</a:t>
            </a:fld>
            <a:endParaRPr lang="ar-LB"/>
          </a:p>
        </p:txBody>
      </p:sp>
      <p:sp>
        <p:nvSpPr>
          <p:cNvPr id="5" name="Footer Placeholder 4">
            <a:extLst>
              <a:ext uri="{FF2B5EF4-FFF2-40B4-BE49-F238E27FC236}">
                <a16:creationId xmlns:a16="http://schemas.microsoft.com/office/drawing/2014/main" id="{14B03EA2-7750-4FA8-AB27-FFDBE3DA7EA4}"/>
              </a:ext>
            </a:extLst>
          </p:cNvPr>
          <p:cNvSpPr>
            <a:spLocks noGrp="1"/>
          </p:cNvSpPr>
          <p:nvPr>
            <p:ph type="ftr" sz="quarter" idx="11"/>
          </p:nvPr>
        </p:nvSpPr>
        <p:spPr/>
        <p:txBody>
          <a:bodyPr/>
          <a:lstStyle/>
          <a:p>
            <a:endParaRPr lang="ar-LB"/>
          </a:p>
        </p:txBody>
      </p:sp>
      <p:sp>
        <p:nvSpPr>
          <p:cNvPr id="6" name="Slide Number Placeholder 5">
            <a:extLst>
              <a:ext uri="{FF2B5EF4-FFF2-40B4-BE49-F238E27FC236}">
                <a16:creationId xmlns:a16="http://schemas.microsoft.com/office/drawing/2014/main" id="{AEDEDE77-E5A8-4773-84F0-C91915549766}"/>
              </a:ext>
            </a:extLst>
          </p:cNvPr>
          <p:cNvSpPr>
            <a:spLocks noGrp="1"/>
          </p:cNvSpPr>
          <p:nvPr>
            <p:ph type="sldNum" sz="quarter" idx="12"/>
          </p:nvPr>
        </p:nvSpPr>
        <p:spPr/>
        <p:txBody>
          <a:bodyPr/>
          <a:lstStyle/>
          <a:p>
            <a:fld id="{F4BB076A-1EB4-41D5-A4CF-53A17D19CE26}" type="slidenum">
              <a:rPr lang="ar-LB" smtClean="0"/>
              <a:t>‹#›</a:t>
            </a:fld>
            <a:endParaRPr lang="ar-LB"/>
          </a:p>
        </p:txBody>
      </p:sp>
    </p:spTree>
    <p:extLst>
      <p:ext uri="{BB962C8B-B14F-4D97-AF65-F5344CB8AC3E}">
        <p14:creationId xmlns:p14="http://schemas.microsoft.com/office/powerpoint/2010/main" val="15232624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BF882B6-6880-4F48-8AF6-97B24DAE307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ar-LB"/>
          </a:p>
        </p:txBody>
      </p:sp>
      <p:sp>
        <p:nvSpPr>
          <p:cNvPr id="3" name="Vertical Text Placeholder 2">
            <a:extLst>
              <a:ext uri="{FF2B5EF4-FFF2-40B4-BE49-F238E27FC236}">
                <a16:creationId xmlns:a16="http://schemas.microsoft.com/office/drawing/2014/main" id="{C85B4605-693E-4648-A56C-AA7019011F0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r-LB"/>
          </a:p>
        </p:txBody>
      </p:sp>
      <p:sp>
        <p:nvSpPr>
          <p:cNvPr id="4" name="Date Placeholder 3">
            <a:extLst>
              <a:ext uri="{FF2B5EF4-FFF2-40B4-BE49-F238E27FC236}">
                <a16:creationId xmlns:a16="http://schemas.microsoft.com/office/drawing/2014/main" id="{17877EC9-50B2-4652-8AE9-80F1B277C640}"/>
              </a:ext>
            </a:extLst>
          </p:cNvPr>
          <p:cNvSpPr>
            <a:spLocks noGrp="1"/>
          </p:cNvSpPr>
          <p:nvPr>
            <p:ph type="dt" sz="half" idx="10"/>
          </p:nvPr>
        </p:nvSpPr>
        <p:spPr/>
        <p:txBody>
          <a:bodyPr/>
          <a:lstStyle/>
          <a:p>
            <a:fld id="{8EEE6AB4-1226-4A23-9EE8-0F88C5832400}" type="datetimeFigureOut">
              <a:rPr lang="ar-LB" smtClean="0"/>
              <a:t>29/04/1441</a:t>
            </a:fld>
            <a:endParaRPr lang="ar-LB"/>
          </a:p>
        </p:txBody>
      </p:sp>
      <p:sp>
        <p:nvSpPr>
          <p:cNvPr id="5" name="Footer Placeholder 4">
            <a:extLst>
              <a:ext uri="{FF2B5EF4-FFF2-40B4-BE49-F238E27FC236}">
                <a16:creationId xmlns:a16="http://schemas.microsoft.com/office/drawing/2014/main" id="{B677565F-C50A-48B3-A7EE-772925A7CC1C}"/>
              </a:ext>
            </a:extLst>
          </p:cNvPr>
          <p:cNvSpPr>
            <a:spLocks noGrp="1"/>
          </p:cNvSpPr>
          <p:nvPr>
            <p:ph type="ftr" sz="quarter" idx="11"/>
          </p:nvPr>
        </p:nvSpPr>
        <p:spPr/>
        <p:txBody>
          <a:bodyPr/>
          <a:lstStyle/>
          <a:p>
            <a:endParaRPr lang="ar-LB"/>
          </a:p>
        </p:txBody>
      </p:sp>
      <p:sp>
        <p:nvSpPr>
          <p:cNvPr id="6" name="Slide Number Placeholder 5">
            <a:extLst>
              <a:ext uri="{FF2B5EF4-FFF2-40B4-BE49-F238E27FC236}">
                <a16:creationId xmlns:a16="http://schemas.microsoft.com/office/drawing/2014/main" id="{2AEB4F20-66DB-457D-9499-B6FD189224FC}"/>
              </a:ext>
            </a:extLst>
          </p:cNvPr>
          <p:cNvSpPr>
            <a:spLocks noGrp="1"/>
          </p:cNvSpPr>
          <p:nvPr>
            <p:ph type="sldNum" sz="quarter" idx="12"/>
          </p:nvPr>
        </p:nvSpPr>
        <p:spPr/>
        <p:txBody>
          <a:bodyPr/>
          <a:lstStyle/>
          <a:p>
            <a:fld id="{F4BB076A-1EB4-41D5-A4CF-53A17D19CE26}" type="slidenum">
              <a:rPr lang="ar-LB" smtClean="0"/>
              <a:t>‹#›</a:t>
            </a:fld>
            <a:endParaRPr lang="ar-LB"/>
          </a:p>
        </p:txBody>
      </p:sp>
    </p:spTree>
    <p:extLst>
      <p:ext uri="{BB962C8B-B14F-4D97-AF65-F5344CB8AC3E}">
        <p14:creationId xmlns:p14="http://schemas.microsoft.com/office/powerpoint/2010/main" val="26447444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0D3973-A073-4AAD-8701-F1CF1149C469}"/>
              </a:ext>
            </a:extLst>
          </p:cNvPr>
          <p:cNvSpPr>
            <a:spLocks noGrp="1"/>
          </p:cNvSpPr>
          <p:nvPr>
            <p:ph type="title"/>
          </p:nvPr>
        </p:nvSpPr>
        <p:spPr/>
        <p:txBody>
          <a:bodyPr/>
          <a:lstStyle/>
          <a:p>
            <a:r>
              <a:rPr lang="en-US"/>
              <a:t>Click to edit Master title style</a:t>
            </a:r>
            <a:endParaRPr lang="ar-LB"/>
          </a:p>
        </p:txBody>
      </p:sp>
      <p:sp>
        <p:nvSpPr>
          <p:cNvPr id="3" name="Content Placeholder 2">
            <a:extLst>
              <a:ext uri="{FF2B5EF4-FFF2-40B4-BE49-F238E27FC236}">
                <a16:creationId xmlns:a16="http://schemas.microsoft.com/office/drawing/2014/main" id="{144F7A1C-89A2-46E0-91C0-EBB3F33498D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r-LB"/>
          </a:p>
        </p:txBody>
      </p:sp>
      <p:sp>
        <p:nvSpPr>
          <p:cNvPr id="4" name="Date Placeholder 3">
            <a:extLst>
              <a:ext uri="{FF2B5EF4-FFF2-40B4-BE49-F238E27FC236}">
                <a16:creationId xmlns:a16="http://schemas.microsoft.com/office/drawing/2014/main" id="{E416D8A6-621A-44AC-825D-7201A26B7346}"/>
              </a:ext>
            </a:extLst>
          </p:cNvPr>
          <p:cNvSpPr>
            <a:spLocks noGrp="1"/>
          </p:cNvSpPr>
          <p:nvPr>
            <p:ph type="dt" sz="half" idx="10"/>
          </p:nvPr>
        </p:nvSpPr>
        <p:spPr/>
        <p:txBody>
          <a:bodyPr/>
          <a:lstStyle/>
          <a:p>
            <a:fld id="{8EEE6AB4-1226-4A23-9EE8-0F88C5832400}" type="datetimeFigureOut">
              <a:rPr lang="ar-LB" smtClean="0"/>
              <a:t>29/04/1441</a:t>
            </a:fld>
            <a:endParaRPr lang="ar-LB"/>
          </a:p>
        </p:txBody>
      </p:sp>
      <p:sp>
        <p:nvSpPr>
          <p:cNvPr id="5" name="Footer Placeholder 4">
            <a:extLst>
              <a:ext uri="{FF2B5EF4-FFF2-40B4-BE49-F238E27FC236}">
                <a16:creationId xmlns:a16="http://schemas.microsoft.com/office/drawing/2014/main" id="{143CF196-4EDB-4E31-967A-7CFA26D26161}"/>
              </a:ext>
            </a:extLst>
          </p:cNvPr>
          <p:cNvSpPr>
            <a:spLocks noGrp="1"/>
          </p:cNvSpPr>
          <p:nvPr>
            <p:ph type="ftr" sz="quarter" idx="11"/>
          </p:nvPr>
        </p:nvSpPr>
        <p:spPr/>
        <p:txBody>
          <a:bodyPr/>
          <a:lstStyle/>
          <a:p>
            <a:endParaRPr lang="ar-LB"/>
          </a:p>
        </p:txBody>
      </p:sp>
      <p:sp>
        <p:nvSpPr>
          <p:cNvPr id="6" name="Slide Number Placeholder 5">
            <a:extLst>
              <a:ext uri="{FF2B5EF4-FFF2-40B4-BE49-F238E27FC236}">
                <a16:creationId xmlns:a16="http://schemas.microsoft.com/office/drawing/2014/main" id="{48A1E95A-0E05-47C0-AB24-7D4035D714CB}"/>
              </a:ext>
            </a:extLst>
          </p:cNvPr>
          <p:cNvSpPr>
            <a:spLocks noGrp="1"/>
          </p:cNvSpPr>
          <p:nvPr>
            <p:ph type="sldNum" sz="quarter" idx="12"/>
          </p:nvPr>
        </p:nvSpPr>
        <p:spPr/>
        <p:txBody>
          <a:bodyPr/>
          <a:lstStyle/>
          <a:p>
            <a:fld id="{F4BB076A-1EB4-41D5-A4CF-53A17D19CE26}" type="slidenum">
              <a:rPr lang="ar-LB" smtClean="0"/>
              <a:t>‹#›</a:t>
            </a:fld>
            <a:endParaRPr lang="ar-LB"/>
          </a:p>
        </p:txBody>
      </p:sp>
    </p:spTree>
    <p:extLst>
      <p:ext uri="{BB962C8B-B14F-4D97-AF65-F5344CB8AC3E}">
        <p14:creationId xmlns:p14="http://schemas.microsoft.com/office/powerpoint/2010/main" val="35839162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C99F4D-6DC3-45EE-8B86-935B35D338B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ar-LB"/>
          </a:p>
        </p:txBody>
      </p:sp>
      <p:sp>
        <p:nvSpPr>
          <p:cNvPr id="3" name="Text Placeholder 2">
            <a:extLst>
              <a:ext uri="{FF2B5EF4-FFF2-40B4-BE49-F238E27FC236}">
                <a16:creationId xmlns:a16="http://schemas.microsoft.com/office/drawing/2014/main" id="{9267EAE7-5B8E-432A-8E00-507B0A2AB10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4D66196-C2F1-429F-A196-7E221278ABCF}"/>
              </a:ext>
            </a:extLst>
          </p:cNvPr>
          <p:cNvSpPr>
            <a:spLocks noGrp="1"/>
          </p:cNvSpPr>
          <p:nvPr>
            <p:ph type="dt" sz="half" idx="10"/>
          </p:nvPr>
        </p:nvSpPr>
        <p:spPr/>
        <p:txBody>
          <a:bodyPr/>
          <a:lstStyle/>
          <a:p>
            <a:fld id="{8EEE6AB4-1226-4A23-9EE8-0F88C5832400}" type="datetimeFigureOut">
              <a:rPr lang="ar-LB" smtClean="0"/>
              <a:t>29/04/1441</a:t>
            </a:fld>
            <a:endParaRPr lang="ar-LB"/>
          </a:p>
        </p:txBody>
      </p:sp>
      <p:sp>
        <p:nvSpPr>
          <p:cNvPr id="5" name="Footer Placeholder 4">
            <a:extLst>
              <a:ext uri="{FF2B5EF4-FFF2-40B4-BE49-F238E27FC236}">
                <a16:creationId xmlns:a16="http://schemas.microsoft.com/office/drawing/2014/main" id="{F72DA007-6DDE-4AD0-AE4C-955845D6043B}"/>
              </a:ext>
            </a:extLst>
          </p:cNvPr>
          <p:cNvSpPr>
            <a:spLocks noGrp="1"/>
          </p:cNvSpPr>
          <p:nvPr>
            <p:ph type="ftr" sz="quarter" idx="11"/>
          </p:nvPr>
        </p:nvSpPr>
        <p:spPr/>
        <p:txBody>
          <a:bodyPr/>
          <a:lstStyle/>
          <a:p>
            <a:endParaRPr lang="ar-LB"/>
          </a:p>
        </p:txBody>
      </p:sp>
      <p:sp>
        <p:nvSpPr>
          <p:cNvPr id="6" name="Slide Number Placeholder 5">
            <a:extLst>
              <a:ext uri="{FF2B5EF4-FFF2-40B4-BE49-F238E27FC236}">
                <a16:creationId xmlns:a16="http://schemas.microsoft.com/office/drawing/2014/main" id="{3227F13E-B289-44DE-8B45-D86F21270AAF}"/>
              </a:ext>
            </a:extLst>
          </p:cNvPr>
          <p:cNvSpPr>
            <a:spLocks noGrp="1"/>
          </p:cNvSpPr>
          <p:nvPr>
            <p:ph type="sldNum" sz="quarter" idx="12"/>
          </p:nvPr>
        </p:nvSpPr>
        <p:spPr/>
        <p:txBody>
          <a:bodyPr/>
          <a:lstStyle/>
          <a:p>
            <a:fld id="{F4BB076A-1EB4-41D5-A4CF-53A17D19CE26}" type="slidenum">
              <a:rPr lang="ar-LB" smtClean="0"/>
              <a:t>‹#›</a:t>
            </a:fld>
            <a:endParaRPr lang="ar-LB"/>
          </a:p>
        </p:txBody>
      </p:sp>
    </p:spTree>
    <p:extLst>
      <p:ext uri="{BB962C8B-B14F-4D97-AF65-F5344CB8AC3E}">
        <p14:creationId xmlns:p14="http://schemas.microsoft.com/office/powerpoint/2010/main" val="8749387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C15448-DF17-4E19-8DAA-C08892C91861}"/>
              </a:ext>
            </a:extLst>
          </p:cNvPr>
          <p:cNvSpPr>
            <a:spLocks noGrp="1"/>
          </p:cNvSpPr>
          <p:nvPr>
            <p:ph type="title"/>
          </p:nvPr>
        </p:nvSpPr>
        <p:spPr/>
        <p:txBody>
          <a:bodyPr/>
          <a:lstStyle/>
          <a:p>
            <a:r>
              <a:rPr lang="en-US"/>
              <a:t>Click to edit Master title style</a:t>
            </a:r>
            <a:endParaRPr lang="ar-LB"/>
          </a:p>
        </p:txBody>
      </p:sp>
      <p:sp>
        <p:nvSpPr>
          <p:cNvPr id="3" name="Content Placeholder 2">
            <a:extLst>
              <a:ext uri="{FF2B5EF4-FFF2-40B4-BE49-F238E27FC236}">
                <a16:creationId xmlns:a16="http://schemas.microsoft.com/office/drawing/2014/main" id="{D28BFD8B-9AE2-4A2E-90A3-E3CF5D16EC6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r-LB"/>
          </a:p>
        </p:txBody>
      </p:sp>
      <p:sp>
        <p:nvSpPr>
          <p:cNvPr id="4" name="Content Placeholder 3">
            <a:extLst>
              <a:ext uri="{FF2B5EF4-FFF2-40B4-BE49-F238E27FC236}">
                <a16:creationId xmlns:a16="http://schemas.microsoft.com/office/drawing/2014/main" id="{31ED93C6-C257-46C8-9CD3-167FDB0C4A6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r-LB"/>
          </a:p>
        </p:txBody>
      </p:sp>
      <p:sp>
        <p:nvSpPr>
          <p:cNvPr id="5" name="Date Placeholder 4">
            <a:extLst>
              <a:ext uri="{FF2B5EF4-FFF2-40B4-BE49-F238E27FC236}">
                <a16:creationId xmlns:a16="http://schemas.microsoft.com/office/drawing/2014/main" id="{9B3488ED-125A-437F-B722-4167086BDA80}"/>
              </a:ext>
            </a:extLst>
          </p:cNvPr>
          <p:cNvSpPr>
            <a:spLocks noGrp="1"/>
          </p:cNvSpPr>
          <p:nvPr>
            <p:ph type="dt" sz="half" idx="10"/>
          </p:nvPr>
        </p:nvSpPr>
        <p:spPr/>
        <p:txBody>
          <a:bodyPr/>
          <a:lstStyle/>
          <a:p>
            <a:fld id="{8EEE6AB4-1226-4A23-9EE8-0F88C5832400}" type="datetimeFigureOut">
              <a:rPr lang="ar-LB" smtClean="0"/>
              <a:t>29/04/1441</a:t>
            </a:fld>
            <a:endParaRPr lang="ar-LB"/>
          </a:p>
        </p:txBody>
      </p:sp>
      <p:sp>
        <p:nvSpPr>
          <p:cNvPr id="6" name="Footer Placeholder 5">
            <a:extLst>
              <a:ext uri="{FF2B5EF4-FFF2-40B4-BE49-F238E27FC236}">
                <a16:creationId xmlns:a16="http://schemas.microsoft.com/office/drawing/2014/main" id="{DE14D828-5F3F-4931-ACB1-11B05379DE84}"/>
              </a:ext>
            </a:extLst>
          </p:cNvPr>
          <p:cNvSpPr>
            <a:spLocks noGrp="1"/>
          </p:cNvSpPr>
          <p:nvPr>
            <p:ph type="ftr" sz="quarter" idx="11"/>
          </p:nvPr>
        </p:nvSpPr>
        <p:spPr/>
        <p:txBody>
          <a:bodyPr/>
          <a:lstStyle/>
          <a:p>
            <a:endParaRPr lang="ar-LB"/>
          </a:p>
        </p:txBody>
      </p:sp>
      <p:sp>
        <p:nvSpPr>
          <p:cNvPr id="7" name="Slide Number Placeholder 6">
            <a:extLst>
              <a:ext uri="{FF2B5EF4-FFF2-40B4-BE49-F238E27FC236}">
                <a16:creationId xmlns:a16="http://schemas.microsoft.com/office/drawing/2014/main" id="{B69E688D-2842-43CF-AC71-131C02627345}"/>
              </a:ext>
            </a:extLst>
          </p:cNvPr>
          <p:cNvSpPr>
            <a:spLocks noGrp="1"/>
          </p:cNvSpPr>
          <p:nvPr>
            <p:ph type="sldNum" sz="quarter" idx="12"/>
          </p:nvPr>
        </p:nvSpPr>
        <p:spPr/>
        <p:txBody>
          <a:bodyPr/>
          <a:lstStyle/>
          <a:p>
            <a:fld id="{F4BB076A-1EB4-41D5-A4CF-53A17D19CE26}" type="slidenum">
              <a:rPr lang="ar-LB" smtClean="0"/>
              <a:t>‹#›</a:t>
            </a:fld>
            <a:endParaRPr lang="ar-LB"/>
          </a:p>
        </p:txBody>
      </p:sp>
    </p:spTree>
    <p:extLst>
      <p:ext uri="{BB962C8B-B14F-4D97-AF65-F5344CB8AC3E}">
        <p14:creationId xmlns:p14="http://schemas.microsoft.com/office/powerpoint/2010/main" val="35942693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1D8C7A-C3B0-48BF-BAC0-43C826B20D4C}"/>
              </a:ext>
            </a:extLst>
          </p:cNvPr>
          <p:cNvSpPr>
            <a:spLocks noGrp="1"/>
          </p:cNvSpPr>
          <p:nvPr>
            <p:ph type="title"/>
          </p:nvPr>
        </p:nvSpPr>
        <p:spPr>
          <a:xfrm>
            <a:off x="839788" y="365125"/>
            <a:ext cx="10515600" cy="1325563"/>
          </a:xfrm>
        </p:spPr>
        <p:txBody>
          <a:bodyPr/>
          <a:lstStyle/>
          <a:p>
            <a:r>
              <a:rPr lang="en-US"/>
              <a:t>Click to edit Master title style</a:t>
            </a:r>
            <a:endParaRPr lang="ar-LB"/>
          </a:p>
        </p:txBody>
      </p:sp>
      <p:sp>
        <p:nvSpPr>
          <p:cNvPr id="3" name="Text Placeholder 2">
            <a:extLst>
              <a:ext uri="{FF2B5EF4-FFF2-40B4-BE49-F238E27FC236}">
                <a16:creationId xmlns:a16="http://schemas.microsoft.com/office/drawing/2014/main" id="{9121B59C-0E60-4514-B80D-E26653F1694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7B5C2D6-F5AA-4C93-955C-70383EC391E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r-LB"/>
          </a:p>
        </p:txBody>
      </p:sp>
      <p:sp>
        <p:nvSpPr>
          <p:cNvPr id="5" name="Text Placeholder 4">
            <a:extLst>
              <a:ext uri="{FF2B5EF4-FFF2-40B4-BE49-F238E27FC236}">
                <a16:creationId xmlns:a16="http://schemas.microsoft.com/office/drawing/2014/main" id="{16CBFDA2-7995-48F4-A4C6-EF9EBA32393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A79F07D-7B4B-4A0C-B7D1-852BB4CCB85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r-LB"/>
          </a:p>
        </p:txBody>
      </p:sp>
      <p:sp>
        <p:nvSpPr>
          <p:cNvPr id="7" name="Date Placeholder 6">
            <a:extLst>
              <a:ext uri="{FF2B5EF4-FFF2-40B4-BE49-F238E27FC236}">
                <a16:creationId xmlns:a16="http://schemas.microsoft.com/office/drawing/2014/main" id="{6D489362-CEE8-45E4-B0B4-72F0E0095AAB}"/>
              </a:ext>
            </a:extLst>
          </p:cNvPr>
          <p:cNvSpPr>
            <a:spLocks noGrp="1"/>
          </p:cNvSpPr>
          <p:nvPr>
            <p:ph type="dt" sz="half" idx="10"/>
          </p:nvPr>
        </p:nvSpPr>
        <p:spPr/>
        <p:txBody>
          <a:bodyPr/>
          <a:lstStyle/>
          <a:p>
            <a:fld id="{8EEE6AB4-1226-4A23-9EE8-0F88C5832400}" type="datetimeFigureOut">
              <a:rPr lang="ar-LB" smtClean="0"/>
              <a:t>29/04/1441</a:t>
            </a:fld>
            <a:endParaRPr lang="ar-LB"/>
          </a:p>
        </p:txBody>
      </p:sp>
      <p:sp>
        <p:nvSpPr>
          <p:cNvPr id="8" name="Footer Placeholder 7">
            <a:extLst>
              <a:ext uri="{FF2B5EF4-FFF2-40B4-BE49-F238E27FC236}">
                <a16:creationId xmlns:a16="http://schemas.microsoft.com/office/drawing/2014/main" id="{0672C6DD-93CA-4409-BF50-B32B995953B2}"/>
              </a:ext>
            </a:extLst>
          </p:cNvPr>
          <p:cNvSpPr>
            <a:spLocks noGrp="1"/>
          </p:cNvSpPr>
          <p:nvPr>
            <p:ph type="ftr" sz="quarter" idx="11"/>
          </p:nvPr>
        </p:nvSpPr>
        <p:spPr/>
        <p:txBody>
          <a:bodyPr/>
          <a:lstStyle/>
          <a:p>
            <a:endParaRPr lang="ar-LB"/>
          </a:p>
        </p:txBody>
      </p:sp>
      <p:sp>
        <p:nvSpPr>
          <p:cNvPr id="9" name="Slide Number Placeholder 8">
            <a:extLst>
              <a:ext uri="{FF2B5EF4-FFF2-40B4-BE49-F238E27FC236}">
                <a16:creationId xmlns:a16="http://schemas.microsoft.com/office/drawing/2014/main" id="{EE325D5F-C19F-4955-8E12-C1B50094E09C}"/>
              </a:ext>
            </a:extLst>
          </p:cNvPr>
          <p:cNvSpPr>
            <a:spLocks noGrp="1"/>
          </p:cNvSpPr>
          <p:nvPr>
            <p:ph type="sldNum" sz="quarter" idx="12"/>
          </p:nvPr>
        </p:nvSpPr>
        <p:spPr/>
        <p:txBody>
          <a:bodyPr/>
          <a:lstStyle/>
          <a:p>
            <a:fld id="{F4BB076A-1EB4-41D5-A4CF-53A17D19CE26}" type="slidenum">
              <a:rPr lang="ar-LB" smtClean="0"/>
              <a:t>‹#›</a:t>
            </a:fld>
            <a:endParaRPr lang="ar-LB"/>
          </a:p>
        </p:txBody>
      </p:sp>
    </p:spTree>
    <p:extLst>
      <p:ext uri="{BB962C8B-B14F-4D97-AF65-F5344CB8AC3E}">
        <p14:creationId xmlns:p14="http://schemas.microsoft.com/office/powerpoint/2010/main" val="866271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9BEADD-62EE-4BD2-A580-1270E3280016}"/>
              </a:ext>
            </a:extLst>
          </p:cNvPr>
          <p:cNvSpPr>
            <a:spLocks noGrp="1"/>
          </p:cNvSpPr>
          <p:nvPr>
            <p:ph type="title"/>
          </p:nvPr>
        </p:nvSpPr>
        <p:spPr/>
        <p:txBody>
          <a:bodyPr/>
          <a:lstStyle/>
          <a:p>
            <a:r>
              <a:rPr lang="en-US"/>
              <a:t>Click to edit Master title style</a:t>
            </a:r>
            <a:endParaRPr lang="ar-LB"/>
          </a:p>
        </p:txBody>
      </p:sp>
      <p:sp>
        <p:nvSpPr>
          <p:cNvPr id="3" name="Date Placeholder 2">
            <a:extLst>
              <a:ext uri="{FF2B5EF4-FFF2-40B4-BE49-F238E27FC236}">
                <a16:creationId xmlns:a16="http://schemas.microsoft.com/office/drawing/2014/main" id="{E496273E-8075-4977-80C4-29ACE8544A5A}"/>
              </a:ext>
            </a:extLst>
          </p:cNvPr>
          <p:cNvSpPr>
            <a:spLocks noGrp="1"/>
          </p:cNvSpPr>
          <p:nvPr>
            <p:ph type="dt" sz="half" idx="10"/>
          </p:nvPr>
        </p:nvSpPr>
        <p:spPr/>
        <p:txBody>
          <a:bodyPr/>
          <a:lstStyle/>
          <a:p>
            <a:fld id="{8EEE6AB4-1226-4A23-9EE8-0F88C5832400}" type="datetimeFigureOut">
              <a:rPr lang="ar-LB" smtClean="0"/>
              <a:t>29/04/1441</a:t>
            </a:fld>
            <a:endParaRPr lang="ar-LB"/>
          </a:p>
        </p:txBody>
      </p:sp>
      <p:sp>
        <p:nvSpPr>
          <p:cNvPr id="4" name="Footer Placeholder 3">
            <a:extLst>
              <a:ext uri="{FF2B5EF4-FFF2-40B4-BE49-F238E27FC236}">
                <a16:creationId xmlns:a16="http://schemas.microsoft.com/office/drawing/2014/main" id="{B1834D66-8E08-4F85-9779-BA2198C87350}"/>
              </a:ext>
            </a:extLst>
          </p:cNvPr>
          <p:cNvSpPr>
            <a:spLocks noGrp="1"/>
          </p:cNvSpPr>
          <p:nvPr>
            <p:ph type="ftr" sz="quarter" idx="11"/>
          </p:nvPr>
        </p:nvSpPr>
        <p:spPr/>
        <p:txBody>
          <a:bodyPr/>
          <a:lstStyle/>
          <a:p>
            <a:endParaRPr lang="ar-LB"/>
          </a:p>
        </p:txBody>
      </p:sp>
      <p:sp>
        <p:nvSpPr>
          <p:cNvPr id="5" name="Slide Number Placeholder 4">
            <a:extLst>
              <a:ext uri="{FF2B5EF4-FFF2-40B4-BE49-F238E27FC236}">
                <a16:creationId xmlns:a16="http://schemas.microsoft.com/office/drawing/2014/main" id="{D0B2000C-61D2-4751-B605-3924D913058B}"/>
              </a:ext>
            </a:extLst>
          </p:cNvPr>
          <p:cNvSpPr>
            <a:spLocks noGrp="1"/>
          </p:cNvSpPr>
          <p:nvPr>
            <p:ph type="sldNum" sz="quarter" idx="12"/>
          </p:nvPr>
        </p:nvSpPr>
        <p:spPr/>
        <p:txBody>
          <a:bodyPr/>
          <a:lstStyle/>
          <a:p>
            <a:fld id="{F4BB076A-1EB4-41D5-A4CF-53A17D19CE26}" type="slidenum">
              <a:rPr lang="ar-LB" smtClean="0"/>
              <a:t>‹#›</a:t>
            </a:fld>
            <a:endParaRPr lang="ar-LB"/>
          </a:p>
        </p:txBody>
      </p:sp>
    </p:spTree>
    <p:extLst>
      <p:ext uri="{BB962C8B-B14F-4D97-AF65-F5344CB8AC3E}">
        <p14:creationId xmlns:p14="http://schemas.microsoft.com/office/powerpoint/2010/main" val="14483384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57CA73A-BDDA-42FB-9833-B55DADAE344B}"/>
              </a:ext>
            </a:extLst>
          </p:cNvPr>
          <p:cNvSpPr>
            <a:spLocks noGrp="1"/>
          </p:cNvSpPr>
          <p:nvPr>
            <p:ph type="dt" sz="half" idx="10"/>
          </p:nvPr>
        </p:nvSpPr>
        <p:spPr/>
        <p:txBody>
          <a:bodyPr/>
          <a:lstStyle/>
          <a:p>
            <a:fld id="{8EEE6AB4-1226-4A23-9EE8-0F88C5832400}" type="datetimeFigureOut">
              <a:rPr lang="ar-LB" smtClean="0"/>
              <a:t>29/04/1441</a:t>
            </a:fld>
            <a:endParaRPr lang="ar-LB"/>
          </a:p>
        </p:txBody>
      </p:sp>
      <p:sp>
        <p:nvSpPr>
          <p:cNvPr id="3" name="Footer Placeholder 2">
            <a:extLst>
              <a:ext uri="{FF2B5EF4-FFF2-40B4-BE49-F238E27FC236}">
                <a16:creationId xmlns:a16="http://schemas.microsoft.com/office/drawing/2014/main" id="{830466A3-4548-4264-A5BA-C285A54544BA}"/>
              </a:ext>
            </a:extLst>
          </p:cNvPr>
          <p:cNvSpPr>
            <a:spLocks noGrp="1"/>
          </p:cNvSpPr>
          <p:nvPr>
            <p:ph type="ftr" sz="quarter" idx="11"/>
          </p:nvPr>
        </p:nvSpPr>
        <p:spPr/>
        <p:txBody>
          <a:bodyPr/>
          <a:lstStyle/>
          <a:p>
            <a:endParaRPr lang="ar-LB"/>
          </a:p>
        </p:txBody>
      </p:sp>
      <p:sp>
        <p:nvSpPr>
          <p:cNvPr id="4" name="Slide Number Placeholder 3">
            <a:extLst>
              <a:ext uri="{FF2B5EF4-FFF2-40B4-BE49-F238E27FC236}">
                <a16:creationId xmlns:a16="http://schemas.microsoft.com/office/drawing/2014/main" id="{8D557FC9-8FF5-4244-80BF-9AD624AB6545}"/>
              </a:ext>
            </a:extLst>
          </p:cNvPr>
          <p:cNvSpPr>
            <a:spLocks noGrp="1"/>
          </p:cNvSpPr>
          <p:nvPr>
            <p:ph type="sldNum" sz="quarter" idx="12"/>
          </p:nvPr>
        </p:nvSpPr>
        <p:spPr/>
        <p:txBody>
          <a:bodyPr/>
          <a:lstStyle/>
          <a:p>
            <a:fld id="{F4BB076A-1EB4-41D5-A4CF-53A17D19CE26}" type="slidenum">
              <a:rPr lang="ar-LB" smtClean="0"/>
              <a:t>‹#›</a:t>
            </a:fld>
            <a:endParaRPr lang="ar-LB"/>
          </a:p>
        </p:txBody>
      </p:sp>
    </p:spTree>
    <p:extLst>
      <p:ext uri="{BB962C8B-B14F-4D97-AF65-F5344CB8AC3E}">
        <p14:creationId xmlns:p14="http://schemas.microsoft.com/office/powerpoint/2010/main" val="24057011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1D7277-F6AB-491C-AFBF-101A9AEA1C1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ar-LB"/>
          </a:p>
        </p:txBody>
      </p:sp>
      <p:sp>
        <p:nvSpPr>
          <p:cNvPr id="3" name="Content Placeholder 2">
            <a:extLst>
              <a:ext uri="{FF2B5EF4-FFF2-40B4-BE49-F238E27FC236}">
                <a16:creationId xmlns:a16="http://schemas.microsoft.com/office/drawing/2014/main" id="{288ED7B1-E571-4CEB-A958-DFB2966CFF6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r-LB"/>
          </a:p>
        </p:txBody>
      </p:sp>
      <p:sp>
        <p:nvSpPr>
          <p:cNvPr id="4" name="Text Placeholder 3">
            <a:extLst>
              <a:ext uri="{FF2B5EF4-FFF2-40B4-BE49-F238E27FC236}">
                <a16:creationId xmlns:a16="http://schemas.microsoft.com/office/drawing/2014/main" id="{05A1E6CD-6B7B-48AB-A37E-F60694C3F73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38783AA-1293-42C6-94C3-5E5047160935}"/>
              </a:ext>
            </a:extLst>
          </p:cNvPr>
          <p:cNvSpPr>
            <a:spLocks noGrp="1"/>
          </p:cNvSpPr>
          <p:nvPr>
            <p:ph type="dt" sz="half" idx="10"/>
          </p:nvPr>
        </p:nvSpPr>
        <p:spPr/>
        <p:txBody>
          <a:bodyPr/>
          <a:lstStyle/>
          <a:p>
            <a:fld id="{8EEE6AB4-1226-4A23-9EE8-0F88C5832400}" type="datetimeFigureOut">
              <a:rPr lang="ar-LB" smtClean="0"/>
              <a:t>29/04/1441</a:t>
            </a:fld>
            <a:endParaRPr lang="ar-LB"/>
          </a:p>
        </p:txBody>
      </p:sp>
      <p:sp>
        <p:nvSpPr>
          <p:cNvPr id="6" name="Footer Placeholder 5">
            <a:extLst>
              <a:ext uri="{FF2B5EF4-FFF2-40B4-BE49-F238E27FC236}">
                <a16:creationId xmlns:a16="http://schemas.microsoft.com/office/drawing/2014/main" id="{6D894644-22AC-4D44-8C87-E9D1BC4D4DCB}"/>
              </a:ext>
            </a:extLst>
          </p:cNvPr>
          <p:cNvSpPr>
            <a:spLocks noGrp="1"/>
          </p:cNvSpPr>
          <p:nvPr>
            <p:ph type="ftr" sz="quarter" idx="11"/>
          </p:nvPr>
        </p:nvSpPr>
        <p:spPr/>
        <p:txBody>
          <a:bodyPr/>
          <a:lstStyle/>
          <a:p>
            <a:endParaRPr lang="ar-LB"/>
          </a:p>
        </p:txBody>
      </p:sp>
      <p:sp>
        <p:nvSpPr>
          <p:cNvPr id="7" name="Slide Number Placeholder 6">
            <a:extLst>
              <a:ext uri="{FF2B5EF4-FFF2-40B4-BE49-F238E27FC236}">
                <a16:creationId xmlns:a16="http://schemas.microsoft.com/office/drawing/2014/main" id="{4EC19CD6-8DF9-45A0-A234-2F565FC7AD24}"/>
              </a:ext>
            </a:extLst>
          </p:cNvPr>
          <p:cNvSpPr>
            <a:spLocks noGrp="1"/>
          </p:cNvSpPr>
          <p:nvPr>
            <p:ph type="sldNum" sz="quarter" idx="12"/>
          </p:nvPr>
        </p:nvSpPr>
        <p:spPr/>
        <p:txBody>
          <a:bodyPr/>
          <a:lstStyle/>
          <a:p>
            <a:fld id="{F4BB076A-1EB4-41D5-A4CF-53A17D19CE26}" type="slidenum">
              <a:rPr lang="ar-LB" smtClean="0"/>
              <a:t>‹#›</a:t>
            </a:fld>
            <a:endParaRPr lang="ar-LB"/>
          </a:p>
        </p:txBody>
      </p:sp>
    </p:spTree>
    <p:extLst>
      <p:ext uri="{BB962C8B-B14F-4D97-AF65-F5344CB8AC3E}">
        <p14:creationId xmlns:p14="http://schemas.microsoft.com/office/powerpoint/2010/main" val="12284735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596C7B-67BE-4572-A56F-AB1350E69A1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ar-LB"/>
          </a:p>
        </p:txBody>
      </p:sp>
      <p:sp>
        <p:nvSpPr>
          <p:cNvPr id="3" name="Picture Placeholder 2">
            <a:extLst>
              <a:ext uri="{FF2B5EF4-FFF2-40B4-BE49-F238E27FC236}">
                <a16:creationId xmlns:a16="http://schemas.microsoft.com/office/drawing/2014/main" id="{959C2C68-E1F6-4205-8D80-5699E567E89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ar-LB"/>
          </a:p>
        </p:txBody>
      </p:sp>
      <p:sp>
        <p:nvSpPr>
          <p:cNvPr id="4" name="Text Placeholder 3">
            <a:extLst>
              <a:ext uri="{FF2B5EF4-FFF2-40B4-BE49-F238E27FC236}">
                <a16:creationId xmlns:a16="http://schemas.microsoft.com/office/drawing/2014/main" id="{2079D7C1-65B8-40B7-A02A-5C30F6FA318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3D00A59-C3A1-4975-8990-0D7C01DE4681}"/>
              </a:ext>
            </a:extLst>
          </p:cNvPr>
          <p:cNvSpPr>
            <a:spLocks noGrp="1"/>
          </p:cNvSpPr>
          <p:nvPr>
            <p:ph type="dt" sz="half" idx="10"/>
          </p:nvPr>
        </p:nvSpPr>
        <p:spPr/>
        <p:txBody>
          <a:bodyPr/>
          <a:lstStyle/>
          <a:p>
            <a:fld id="{8EEE6AB4-1226-4A23-9EE8-0F88C5832400}" type="datetimeFigureOut">
              <a:rPr lang="ar-LB" smtClean="0"/>
              <a:t>29/04/1441</a:t>
            </a:fld>
            <a:endParaRPr lang="ar-LB"/>
          </a:p>
        </p:txBody>
      </p:sp>
      <p:sp>
        <p:nvSpPr>
          <p:cNvPr id="6" name="Footer Placeholder 5">
            <a:extLst>
              <a:ext uri="{FF2B5EF4-FFF2-40B4-BE49-F238E27FC236}">
                <a16:creationId xmlns:a16="http://schemas.microsoft.com/office/drawing/2014/main" id="{C654A81E-06CB-465D-9340-68007FCC73F1}"/>
              </a:ext>
            </a:extLst>
          </p:cNvPr>
          <p:cNvSpPr>
            <a:spLocks noGrp="1"/>
          </p:cNvSpPr>
          <p:nvPr>
            <p:ph type="ftr" sz="quarter" idx="11"/>
          </p:nvPr>
        </p:nvSpPr>
        <p:spPr/>
        <p:txBody>
          <a:bodyPr/>
          <a:lstStyle/>
          <a:p>
            <a:endParaRPr lang="ar-LB"/>
          </a:p>
        </p:txBody>
      </p:sp>
      <p:sp>
        <p:nvSpPr>
          <p:cNvPr id="7" name="Slide Number Placeholder 6">
            <a:extLst>
              <a:ext uri="{FF2B5EF4-FFF2-40B4-BE49-F238E27FC236}">
                <a16:creationId xmlns:a16="http://schemas.microsoft.com/office/drawing/2014/main" id="{61AB342D-0605-4185-879E-CA4723E7CC76}"/>
              </a:ext>
            </a:extLst>
          </p:cNvPr>
          <p:cNvSpPr>
            <a:spLocks noGrp="1"/>
          </p:cNvSpPr>
          <p:nvPr>
            <p:ph type="sldNum" sz="quarter" idx="12"/>
          </p:nvPr>
        </p:nvSpPr>
        <p:spPr/>
        <p:txBody>
          <a:bodyPr/>
          <a:lstStyle/>
          <a:p>
            <a:fld id="{F4BB076A-1EB4-41D5-A4CF-53A17D19CE26}" type="slidenum">
              <a:rPr lang="ar-LB" smtClean="0"/>
              <a:t>‹#›</a:t>
            </a:fld>
            <a:endParaRPr lang="ar-LB"/>
          </a:p>
        </p:txBody>
      </p:sp>
    </p:spTree>
    <p:extLst>
      <p:ext uri="{BB962C8B-B14F-4D97-AF65-F5344CB8AC3E}">
        <p14:creationId xmlns:p14="http://schemas.microsoft.com/office/powerpoint/2010/main" val="33037529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4961A30-D381-4E8E-A6EE-8FA153C1EFF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ar-LB"/>
          </a:p>
        </p:txBody>
      </p:sp>
      <p:sp>
        <p:nvSpPr>
          <p:cNvPr id="3" name="Text Placeholder 2">
            <a:extLst>
              <a:ext uri="{FF2B5EF4-FFF2-40B4-BE49-F238E27FC236}">
                <a16:creationId xmlns:a16="http://schemas.microsoft.com/office/drawing/2014/main" id="{9DFFBCFF-878C-45D2-B1B6-CF82BD08FF8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r-LB"/>
          </a:p>
        </p:txBody>
      </p:sp>
      <p:sp>
        <p:nvSpPr>
          <p:cNvPr id="4" name="Date Placeholder 3">
            <a:extLst>
              <a:ext uri="{FF2B5EF4-FFF2-40B4-BE49-F238E27FC236}">
                <a16:creationId xmlns:a16="http://schemas.microsoft.com/office/drawing/2014/main" id="{312FA5D5-3768-4852-B05D-0B17EB9B40A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EEE6AB4-1226-4A23-9EE8-0F88C5832400}" type="datetimeFigureOut">
              <a:rPr lang="ar-LB" smtClean="0"/>
              <a:t>29/04/1441</a:t>
            </a:fld>
            <a:endParaRPr lang="ar-LB"/>
          </a:p>
        </p:txBody>
      </p:sp>
      <p:sp>
        <p:nvSpPr>
          <p:cNvPr id="5" name="Footer Placeholder 4">
            <a:extLst>
              <a:ext uri="{FF2B5EF4-FFF2-40B4-BE49-F238E27FC236}">
                <a16:creationId xmlns:a16="http://schemas.microsoft.com/office/drawing/2014/main" id="{FAE922AA-43C8-4F64-A453-7F50FEF0113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ar-LB"/>
          </a:p>
        </p:txBody>
      </p:sp>
      <p:sp>
        <p:nvSpPr>
          <p:cNvPr id="6" name="Slide Number Placeholder 5">
            <a:extLst>
              <a:ext uri="{FF2B5EF4-FFF2-40B4-BE49-F238E27FC236}">
                <a16:creationId xmlns:a16="http://schemas.microsoft.com/office/drawing/2014/main" id="{84D11400-4890-4DEA-8ABA-6B0FEF3A1FD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4BB076A-1EB4-41D5-A4CF-53A17D19CE26}" type="slidenum">
              <a:rPr lang="ar-LB" smtClean="0"/>
              <a:t>‹#›</a:t>
            </a:fld>
            <a:endParaRPr lang="ar-LB"/>
          </a:p>
        </p:txBody>
      </p:sp>
    </p:spTree>
    <p:extLst>
      <p:ext uri="{BB962C8B-B14F-4D97-AF65-F5344CB8AC3E}">
        <p14:creationId xmlns:p14="http://schemas.microsoft.com/office/powerpoint/2010/main" val="192348594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ar-L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32.xml.rels><?xml version="1.0" encoding="UTF-8" standalone="yes"?>
<Relationships xmlns="http://schemas.openxmlformats.org/package/2006/relationships"><Relationship Id="rId2" Type="http://schemas.openxmlformats.org/officeDocument/2006/relationships/hyperlink" Target="https://software.intel.com/en-us/openvino-toolkit"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https://software.intel.com/en-us/openvino-toolkit/documentation/pretrained-models" TargetMode="External"/><Relationship Id="rId2" Type="http://schemas.openxmlformats.org/officeDocument/2006/relationships/hyperlink" Target="https://en.wikipedia.org/wiki/ImageNet"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8" Type="http://schemas.openxmlformats.org/officeDocument/2006/relationships/hyperlink" Target="https://stats.stackexchange.com/questions/194142/what-does-1x1-convolution-mean-in-a-neural-network" TargetMode="External"/><Relationship Id="rId3" Type="http://schemas.openxmlformats.org/officeDocument/2006/relationships/hyperlink" Target="https://arxiv.org/abs/1506.02640" TargetMode="External"/><Relationship Id="rId7" Type="http://schemas.openxmlformats.org/officeDocument/2006/relationships/hyperlink" Target="https://arxiv.org/abs/1704.04861" TargetMode="External"/><Relationship Id="rId2" Type="http://schemas.openxmlformats.org/officeDocument/2006/relationships/hyperlink" Target="https://arxiv.org/abs/1512.02325" TargetMode="External"/><Relationship Id="rId1" Type="http://schemas.openxmlformats.org/officeDocument/2006/relationships/slideLayout" Target="../slideLayouts/slideLayout2.xml"/><Relationship Id="rId6" Type="http://schemas.openxmlformats.org/officeDocument/2006/relationships/hyperlink" Target="https://arxiv.org/pdf/1504.08083.pdf" TargetMode="External"/><Relationship Id="rId5" Type="http://schemas.openxmlformats.org/officeDocument/2006/relationships/hyperlink" Target="https://arxiv.org/pdf/1311.2524.pdf" TargetMode="External"/><Relationship Id="rId4" Type="http://schemas.openxmlformats.org/officeDocument/2006/relationships/hyperlink" Target="https://arxiv.org/abs/1506.01497" TargetMode="External"/></Relationships>
</file>

<file path=ppt/slides/_rels/slide36.xml.rels><?xml version="1.0" encoding="UTF-8" standalone="yes"?>
<Relationships xmlns="http://schemas.openxmlformats.org/package/2006/relationships"><Relationship Id="rId3" Type="http://schemas.openxmlformats.org/officeDocument/2006/relationships/hyperlink" Target="https://towardsdatascience.com/the-vanishing-gradient-problem-69bf08b15484" TargetMode="External"/><Relationship Id="rId2" Type="http://schemas.openxmlformats.org/officeDocument/2006/relationships/hyperlink" Target="https://arxiv.org/abs/1512.03385" TargetMode="External"/><Relationship Id="rId1" Type="http://schemas.openxmlformats.org/officeDocument/2006/relationships/slideLayout" Target="../slideLayouts/slideLayout2.xml"/><Relationship Id="rId5" Type="http://schemas.openxmlformats.org/officeDocument/2006/relationships/hyperlink" Target="http://yann.lecun.com/exdb/publis/pdf/lecun-01a.pdf" TargetMode="External"/><Relationship Id="rId4" Type="http://schemas.openxmlformats.org/officeDocument/2006/relationships/hyperlink" Target="https://arxiv.org/pdf/1409.4842.pdf" TargetMode="External"/></Relationships>
</file>

<file path=ppt/slides/_rels/slide3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5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5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6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 Id="rId4" Type="http://schemas.openxmlformats.org/officeDocument/2006/relationships/image" Target="../media/image85.PNG"/></Relationships>
</file>

<file path=ppt/slides/_rels/slide69.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2.xml"/><Relationship Id="rId5" Type="http://schemas.openxmlformats.org/officeDocument/2006/relationships/image" Target="../media/image91.PNG"/><Relationship Id="rId4" Type="http://schemas.openxmlformats.org/officeDocument/2006/relationships/image" Target="../media/image90.PNG"/></Relationships>
</file>

<file path=ppt/slides/_rels/slide7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CB0FB-C30E-4DBA-90E6-589D15D5EB37}"/>
              </a:ext>
            </a:extLst>
          </p:cNvPr>
          <p:cNvSpPr>
            <a:spLocks noGrp="1"/>
          </p:cNvSpPr>
          <p:nvPr>
            <p:ph type="ctrTitle"/>
          </p:nvPr>
        </p:nvSpPr>
        <p:spPr/>
        <p:txBody>
          <a:bodyPr/>
          <a:lstStyle/>
          <a:p>
            <a:r>
              <a:rPr lang="en-US" dirty="0"/>
              <a:t>Udacity- Intel</a:t>
            </a:r>
            <a:endParaRPr lang="ar-LB" dirty="0"/>
          </a:p>
        </p:txBody>
      </p:sp>
      <p:sp>
        <p:nvSpPr>
          <p:cNvPr id="3" name="Subtitle 2">
            <a:extLst>
              <a:ext uri="{FF2B5EF4-FFF2-40B4-BE49-F238E27FC236}">
                <a16:creationId xmlns:a16="http://schemas.microsoft.com/office/drawing/2014/main" id="{2A035E8B-7D27-47CF-B7AD-C2F4C66EE81A}"/>
              </a:ext>
            </a:extLst>
          </p:cNvPr>
          <p:cNvSpPr>
            <a:spLocks noGrp="1"/>
          </p:cNvSpPr>
          <p:nvPr>
            <p:ph type="subTitle" idx="1"/>
          </p:nvPr>
        </p:nvSpPr>
        <p:spPr/>
        <p:txBody>
          <a:bodyPr/>
          <a:lstStyle/>
          <a:p>
            <a:endParaRPr lang="ar-LB"/>
          </a:p>
        </p:txBody>
      </p:sp>
    </p:spTree>
    <p:extLst>
      <p:ext uri="{BB962C8B-B14F-4D97-AF65-F5344CB8AC3E}">
        <p14:creationId xmlns:p14="http://schemas.microsoft.com/office/powerpoint/2010/main" val="24881094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9">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9" name="Rectangle 11">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FEFEF"/>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97EB64A-3066-413A-856F-DDC54AE5A9DF}"/>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sz="4000" kern="1200" dirty="0">
                <a:solidFill>
                  <a:schemeClr val="tx1"/>
                </a:solidFill>
                <a:latin typeface="+mj-lt"/>
                <a:ea typeface="+mj-ea"/>
                <a:cs typeface="+mj-cs"/>
              </a:rPr>
              <a:t>Historical Context</a:t>
            </a:r>
          </a:p>
        </p:txBody>
      </p:sp>
      <p:sp>
        <p:nvSpPr>
          <p:cNvPr id="20" name="Rectangle: Rounded Corners 13">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5" name="Content Placeholder 4">
            <a:extLst>
              <a:ext uri="{FF2B5EF4-FFF2-40B4-BE49-F238E27FC236}">
                <a16:creationId xmlns:a16="http://schemas.microsoft.com/office/drawing/2014/main" id="{FF9F0DDC-3AEE-4149-B381-CCC6260848D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19868" y="2139484"/>
            <a:ext cx="8152264" cy="4096512"/>
          </a:xfrm>
          <a:prstGeom prst="rect">
            <a:avLst/>
          </a:prstGeom>
        </p:spPr>
      </p:pic>
    </p:spTree>
    <p:extLst>
      <p:ext uri="{BB962C8B-B14F-4D97-AF65-F5344CB8AC3E}">
        <p14:creationId xmlns:p14="http://schemas.microsoft.com/office/powerpoint/2010/main" val="4781467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cell phone&#10;&#10;Description automatically generated">
            <a:extLst>
              <a:ext uri="{FF2B5EF4-FFF2-40B4-BE49-F238E27FC236}">
                <a16:creationId xmlns:a16="http://schemas.microsoft.com/office/drawing/2014/main" id="{208AB9AA-1C9D-45A0-B5CD-A85B1BA45E6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31616" y="794329"/>
            <a:ext cx="8389840" cy="4091716"/>
          </a:xfrm>
        </p:spPr>
      </p:pic>
    </p:spTree>
    <p:extLst>
      <p:ext uri="{BB962C8B-B14F-4D97-AF65-F5344CB8AC3E}">
        <p14:creationId xmlns:p14="http://schemas.microsoft.com/office/powerpoint/2010/main" val="36391761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cell phone&#10;&#10;Description automatically generated">
            <a:extLst>
              <a:ext uri="{FF2B5EF4-FFF2-40B4-BE49-F238E27FC236}">
                <a16:creationId xmlns:a16="http://schemas.microsoft.com/office/drawing/2014/main" id="{506AFE63-BA47-415F-B4F3-195B76A5AEC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74052" y="748145"/>
            <a:ext cx="9968854" cy="5112233"/>
          </a:xfrm>
        </p:spPr>
      </p:pic>
    </p:spTree>
    <p:extLst>
      <p:ext uri="{BB962C8B-B14F-4D97-AF65-F5344CB8AC3E}">
        <p14:creationId xmlns:p14="http://schemas.microsoft.com/office/powerpoint/2010/main" val="2943462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D7D12574-25F0-4BB1-AA48-9DE7527AF5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4" name="Rectangle 33">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FEFEF"/>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 name="Rectangle: Rounded Corners 35">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a:ea typeface="+mn-ea"/>
              <a:cs typeface="+mn-cs"/>
            </a:endParaRPr>
          </a:p>
        </p:txBody>
      </p:sp>
      <p:pic>
        <p:nvPicPr>
          <p:cNvPr id="9" name="Picture 8" descr="A screenshot of a cell phone&#10;&#10;Description automatically generated">
            <a:extLst>
              <a:ext uri="{FF2B5EF4-FFF2-40B4-BE49-F238E27FC236}">
                <a16:creationId xmlns:a16="http://schemas.microsoft.com/office/drawing/2014/main" id="{B8A4E59A-C260-4167-9744-084E2742C1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0040" y="3224877"/>
            <a:ext cx="3703320" cy="1925726"/>
          </a:xfrm>
          <a:prstGeom prst="rect">
            <a:avLst/>
          </a:prstGeom>
        </p:spPr>
      </p:pic>
      <p:pic>
        <p:nvPicPr>
          <p:cNvPr id="5" name="Content Placeholder 4" descr="A screenshot of a cell phone&#10;&#10;Description automatically generated">
            <a:extLst>
              <a:ext uri="{FF2B5EF4-FFF2-40B4-BE49-F238E27FC236}">
                <a16:creationId xmlns:a16="http://schemas.microsoft.com/office/drawing/2014/main" id="{D094305E-1BEC-4441-8C71-B5CEC0DE67C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244340" y="3257281"/>
            <a:ext cx="3703320" cy="1860917"/>
          </a:xfrm>
          <a:prstGeom prst="rect">
            <a:avLst/>
          </a:prstGeom>
        </p:spPr>
      </p:pic>
      <p:pic>
        <p:nvPicPr>
          <p:cNvPr id="11" name="Picture 10" descr="A screenshot of a cell phone&#10;&#10;Description automatically generated">
            <a:extLst>
              <a:ext uri="{FF2B5EF4-FFF2-40B4-BE49-F238E27FC236}">
                <a16:creationId xmlns:a16="http://schemas.microsoft.com/office/drawing/2014/main" id="{0A21A8B6-53D2-45ED-A92F-96AFFF1BDFA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65592" y="3363751"/>
            <a:ext cx="3703320" cy="1860917"/>
          </a:xfrm>
          <a:prstGeom prst="rect">
            <a:avLst/>
          </a:prstGeom>
        </p:spPr>
      </p:pic>
    </p:spTree>
    <p:extLst>
      <p:ext uri="{BB962C8B-B14F-4D97-AF65-F5344CB8AC3E}">
        <p14:creationId xmlns:p14="http://schemas.microsoft.com/office/powerpoint/2010/main" val="20418771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1BFCDD-6081-4BA7-A543-E1D69E9FE5A9}"/>
              </a:ext>
            </a:extLst>
          </p:cNvPr>
          <p:cNvSpPr>
            <a:spLocks noGrp="1"/>
          </p:cNvSpPr>
          <p:nvPr>
            <p:ph type="title"/>
          </p:nvPr>
        </p:nvSpPr>
        <p:spPr/>
        <p:txBody>
          <a:bodyPr/>
          <a:lstStyle/>
          <a:p>
            <a:r>
              <a:rPr lang="en-US" dirty="0"/>
              <a:t>Use Cases</a:t>
            </a:r>
            <a:endParaRPr lang="ar-LB" dirty="0"/>
          </a:p>
        </p:txBody>
      </p:sp>
      <p:pic>
        <p:nvPicPr>
          <p:cNvPr id="5" name="Content Placeholder 4" descr="A screenshot of a cell phone&#10;&#10;Description automatically generated">
            <a:extLst>
              <a:ext uri="{FF2B5EF4-FFF2-40B4-BE49-F238E27FC236}">
                <a16:creationId xmlns:a16="http://schemas.microsoft.com/office/drawing/2014/main" id="{DC5C8979-7545-4CB7-BFA2-DC7F7AA70ED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52126" y="1872159"/>
            <a:ext cx="7687748" cy="4258269"/>
          </a:xfrm>
        </p:spPr>
      </p:pic>
    </p:spTree>
    <p:extLst>
      <p:ext uri="{BB962C8B-B14F-4D97-AF65-F5344CB8AC3E}">
        <p14:creationId xmlns:p14="http://schemas.microsoft.com/office/powerpoint/2010/main" val="25020008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EFEFEF"/>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278F036-BD28-4B95-8B4F-EF8C43D344AC}"/>
              </a:ext>
            </a:extLst>
          </p:cNvPr>
          <p:cNvSpPr>
            <a:spLocks noGrp="1"/>
          </p:cNvSpPr>
          <p:nvPr>
            <p:ph type="title"/>
          </p:nvPr>
        </p:nvSpPr>
        <p:spPr>
          <a:xfrm>
            <a:off x="1108832" y="640080"/>
            <a:ext cx="3560252" cy="1645920"/>
          </a:xfrm>
        </p:spPr>
        <p:txBody>
          <a:bodyPr>
            <a:normAutofit/>
          </a:bodyPr>
          <a:lstStyle/>
          <a:p>
            <a:r>
              <a:rPr lang="en-US" sz="3200"/>
              <a:t>Lesson 2 – Leveraging Pre-trained Models</a:t>
            </a:r>
            <a:endParaRPr lang="ar-LB" sz="3200"/>
          </a:p>
        </p:txBody>
      </p:sp>
      <p:sp>
        <p:nvSpPr>
          <p:cNvPr id="14" name="Rectangle 13">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16" name="Rectangle 15">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8113" y="1405210"/>
            <a:ext cx="1463040" cy="9144"/>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1D3B995F-4713-4C67-8D32-99CB7F3705DF}"/>
              </a:ext>
            </a:extLst>
          </p:cNvPr>
          <p:cNvSpPr>
            <a:spLocks noGrp="1"/>
          </p:cNvSpPr>
          <p:nvPr>
            <p:ph idx="1"/>
          </p:nvPr>
        </p:nvSpPr>
        <p:spPr>
          <a:xfrm>
            <a:off x="5351164" y="586822"/>
            <a:ext cx="6002636" cy="1645920"/>
          </a:xfrm>
        </p:spPr>
        <p:txBody>
          <a:bodyPr anchor="ctr">
            <a:normAutofit/>
          </a:bodyPr>
          <a:lstStyle/>
          <a:p>
            <a:r>
              <a:rPr lang="en-US" sz="1800" dirty="0"/>
              <a:t>The Intel  Distribution of </a:t>
            </a:r>
            <a:r>
              <a:rPr lang="en-US" sz="1800" dirty="0" err="1"/>
              <a:t>OpenVINO</a:t>
            </a:r>
            <a:r>
              <a:rPr lang="en-US" sz="1800" dirty="0"/>
              <a:t> Toolkit : Open Visual Inferencing and Neural Network Optimization</a:t>
            </a:r>
            <a:endParaRPr lang="ar-LB" sz="1800" dirty="0"/>
          </a:p>
        </p:txBody>
      </p:sp>
      <p:pic>
        <p:nvPicPr>
          <p:cNvPr id="5" name="Picture 4" descr="A screenshot of a cell phone&#10;&#10;Description automatically generated">
            <a:extLst>
              <a:ext uri="{FF2B5EF4-FFF2-40B4-BE49-F238E27FC236}">
                <a16:creationId xmlns:a16="http://schemas.microsoft.com/office/drawing/2014/main" id="{4555697A-9068-4616-8506-8CF319746B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12414" y="2734056"/>
            <a:ext cx="8655563" cy="3483864"/>
          </a:xfrm>
          <a:prstGeom prst="rect">
            <a:avLst/>
          </a:prstGeom>
        </p:spPr>
      </p:pic>
    </p:spTree>
    <p:extLst>
      <p:ext uri="{BB962C8B-B14F-4D97-AF65-F5344CB8AC3E}">
        <p14:creationId xmlns:p14="http://schemas.microsoft.com/office/powerpoint/2010/main" val="33891863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FEFEF"/>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2C5EABC-9C2B-42F8-BD32-50F33800D873}"/>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sz="4000" kern="1200" dirty="0">
                <a:solidFill>
                  <a:schemeClr val="tx1"/>
                </a:solidFill>
                <a:latin typeface="+mj-lt"/>
                <a:ea typeface="+mj-ea"/>
                <a:cs typeface="+mj-cs"/>
              </a:rPr>
              <a:t>Edge Role</a:t>
            </a:r>
          </a:p>
        </p:txBody>
      </p:sp>
      <p:sp>
        <p:nvSpPr>
          <p:cNvPr id="14" name="Rectangle: Rounded Corners 13">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5" name="Content Placeholder 4" descr="A screenshot of a cell phone&#10;&#10;Description automatically generated">
            <a:extLst>
              <a:ext uri="{FF2B5EF4-FFF2-40B4-BE49-F238E27FC236}">
                <a16:creationId xmlns:a16="http://schemas.microsoft.com/office/drawing/2014/main" id="{17E7386D-17B2-4928-BC44-2B5C1417749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07165" y="2139484"/>
            <a:ext cx="10177670" cy="4096512"/>
          </a:xfrm>
          <a:prstGeom prst="rect">
            <a:avLst/>
          </a:prstGeom>
        </p:spPr>
      </p:pic>
    </p:spTree>
    <p:extLst>
      <p:ext uri="{BB962C8B-B14F-4D97-AF65-F5344CB8AC3E}">
        <p14:creationId xmlns:p14="http://schemas.microsoft.com/office/powerpoint/2010/main" val="4386082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376939-E6DE-4617-BE0C-67F4C4EE8C67}"/>
              </a:ext>
            </a:extLst>
          </p:cNvPr>
          <p:cNvSpPr>
            <a:spLocks noGrp="1"/>
          </p:cNvSpPr>
          <p:nvPr>
            <p:ph type="title"/>
          </p:nvPr>
        </p:nvSpPr>
        <p:spPr/>
        <p:txBody>
          <a:bodyPr/>
          <a:lstStyle/>
          <a:p>
            <a:r>
              <a:rPr lang="en-US" dirty="0" err="1"/>
              <a:t>Quizz</a:t>
            </a:r>
            <a:endParaRPr lang="ar-LB" dirty="0"/>
          </a:p>
        </p:txBody>
      </p:sp>
      <p:pic>
        <p:nvPicPr>
          <p:cNvPr id="5" name="Content Placeholder 4" descr="A screenshot of a social media post&#10;&#10;Description automatically generated">
            <a:extLst>
              <a:ext uri="{FF2B5EF4-FFF2-40B4-BE49-F238E27FC236}">
                <a16:creationId xmlns:a16="http://schemas.microsoft.com/office/drawing/2014/main" id="{B72F1900-F057-41F7-A09B-C4E0A972807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04547" y="2067449"/>
            <a:ext cx="7382905" cy="3867690"/>
          </a:xfrm>
        </p:spPr>
      </p:pic>
    </p:spTree>
    <p:extLst>
      <p:ext uri="{BB962C8B-B14F-4D97-AF65-F5344CB8AC3E}">
        <p14:creationId xmlns:p14="http://schemas.microsoft.com/office/powerpoint/2010/main" val="10130171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FEFEF"/>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0D65ABF-71BB-4AD7-A61B-4B4A4FFC597D}"/>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sz="4000" kern="1200">
                <a:solidFill>
                  <a:schemeClr val="tx1"/>
                </a:solidFill>
                <a:latin typeface="+mj-lt"/>
                <a:ea typeface="+mj-ea"/>
                <a:cs typeface="+mj-cs"/>
              </a:rPr>
              <a:t>What are Pre-trained Models</a:t>
            </a:r>
          </a:p>
        </p:txBody>
      </p:sp>
      <p:sp>
        <p:nvSpPr>
          <p:cNvPr id="14" name="Rectangle: Rounded Corners 13">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9" name="Content Placeholder 8" descr="A screenshot of a cell phone&#10;&#10;Description automatically generated">
            <a:extLst>
              <a:ext uri="{FF2B5EF4-FFF2-40B4-BE49-F238E27FC236}">
                <a16:creationId xmlns:a16="http://schemas.microsoft.com/office/drawing/2014/main" id="{3EC7206B-01A9-4082-A82C-95D8924B621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69644" y="2604655"/>
            <a:ext cx="8419236" cy="3328266"/>
          </a:xfrm>
        </p:spPr>
      </p:pic>
    </p:spTree>
    <p:extLst>
      <p:ext uri="{BB962C8B-B14F-4D97-AF65-F5344CB8AC3E}">
        <p14:creationId xmlns:p14="http://schemas.microsoft.com/office/powerpoint/2010/main" val="39527936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9CC367-4BB4-4285-A4AF-67A241B891B4}"/>
              </a:ext>
            </a:extLst>
          </p:cNvPr>
          <p:cNvSpPr>
            <a:spLocks noGrp="1"/>
          </p:cNvSpPr>
          <p:nvPr>
            <p:ph type="title"/>
          </p:nvPr>
        </p:nvSpPr>
        <p:spPr/>
        <p:txBody>
          <a:bodyPr/>
          <a:lstStyle/>
          <a:p>
            <a:r>
              <a:rPr lang="en-US" dirty="0"/>
              <a:t>Computer Vision Models</a:t>
            </a:r>
            <a:endParaRPr lang="ar-LB" dirty="0"/>
          </a:p>
        </p:txBody>
      </p:sp>
      <p:sp>
        <p:nvSpPr>
          <p:cNvPr id="3" name="Content Placeholder 2">
            <a:extLst>
              <a:ext uri="{FF2B5EF4-FFF2-40B4-BE49-F238E27FC236}">
                <a16:creationId xmlns:a16="http://schemas.microsoft.com/office/drawing/2014/main" id="{EFBF56B1-6786-404E-8056-CDF8FD5463B3}"/>
              </a:ext>
            </a:extLst>
          </p:cNvPr>
          <p:cNvSpPr>
            <a:spLocks noGrp="1"/>
          </p:cNvSpPr>
          <p:nvPr>
            <p:ph idx="1"/>
          </p:nvPr>
        </p:nvSpPr>
        <p:spPr/>
        <p:txBody>
          <a:bodyPr/>
          <a:lstStyle/>
          <a:p>
            <a:r>
              <a:rPr lang="en-US" dirty="0"/>
              <a:t>Classification</a:t>
            </a:r>
          </a:p>
          <a:p>
            <a:r>
              <a:rPr lang="en-US" dirty="0"/>
              <a:t>Detection</a:t>
            </a:r>
          </a:p>
          <a:p>
            <a:r>
              <a:rPr lang="en-US" dirty="0"/>
              <a:t>Segmentation</a:t>
            </a:r>
          </a:p>
        </p:txBody>
      </p:sp>
    </p:spTree>
    <p:extLst>
      <p:ext uri="{BB962C8B-B14F-4D97-AF65-F5344CB8AC3E}">
        <p14:creationId xmlns:p14="http://schemas.microsoft.com/office/powerpoint/2010/main" val="40448248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FEFEF"/>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2B28AAB-0690-446D-A763-AC8183E63D52}"/>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sz="4000" kern="1200">
                <a:solidFill>
                  <a:schemeClr val="tx1"/>
                </a:solidFill>
                <a:latin typeface="+mj-lt"/>
                <a:ea typeface="+mj-ea"/>
                <a:cs typeface="+mj-cs"/>
              </a:rPr>
              <a:t>What is AI at the Edge?</a:t>
            </a:r>
          </a:p>
        </p:txBody>
      </p:sp>
      <p:sp>
        <p:nvSpPr>
          <p:cNvPr id="14" name="Rectangle: Rounded Corners 13">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5" name="Content Placeholder 4" descr="A picture containing screenshot&#10;&#10;Description automatically generated">
            <a:extLst>
              <a:ext uri="{FF2B5EF4-FFF2-40B4-BE49-F238E27FC236}">
                <a16:creationId xmlns:a16="http://schemas.microsoft.com/office/drawing/2014/main" id="{8FA5D28D-2B0F-4FB5-95CF-24D29FEB95E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94448" y="2139484"/>
            <a:ext cx="8403103" cy="4096512"/>
          </a:xfrm>
          <a:prstGeom prst="rect">
            <a:avLst/>
          </a:prstGeom>
        </p:spPr>
      </p:pic>
    </p:spTree>
    <p:extLst>
      <p:ext uri="{BB962C8B-B14F-4D97-AF65-F5344CB8AC3E}">
        <p14:creationId xmlns:p14="http://schemas.microsoft.com/office/powerpoint/2010/main" val="14984918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9">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9" name="Rectangle 11">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FEFEF"/>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33F510F-4471-4743-B374-E1815EE24F18}"/>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sz="4000" kern="1200">
                <a:solidFill>
                  <a:schemeClr val="tx1"/>
                </a:solidFill>
                <a:latin typeface="+mj-lt"/>
                <a:ea typeface="+mj-ea"/>
                <a:cs typeface="+mj-cs"/>
              </a:rPr>
              <a:t>Classification</a:t>
            </a:r>
          </a:p>
        </p:txBody>
      </p:sp>
      <p:sp>
        <p:nvSpPr>
          <p:cNvPr id="20" name="Rectangle: Rounded Corners 13">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5" name="Content Placeholder 4" descr="A screenshot of a cell phone&#10;&#10;Description automatically generated">
            <a:extLst>
              <a:ext uri="{FF2B5EF4-FFF2-40B4-BE49-F238E27FC236}">
                <a16:creationId xmlns:a16="http://schemas.microsoft.com/office/drawing/2014/main" id="{6F6CBCF1-A265-4B5F-9945-A3F0FA2F08F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40048" y="2139484"/>
            <a:ext cx="8111903" cy="4096512"/>
          </a:xfrm>
          <a:prstGeom prst="rect">
            <a:avLst/>
          </a:prstGeom>
        </p:spPr>
      </p:pic>
    </p:spTree>
    <p:extLst>
      <p:ext uri="{BB962C8B-B14F-4D97-AF65-F5344CB8AC3E}">
        <p14:creationId xmlns:p14="http://schemas.microsoft.com/office/powerpoint/2010/main" val="16015089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FEFEF"/>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6CAC4B8-CD9F-452C-8743-C678267CE2AB}"/>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sz="4000" kern="1200">
                <a:solidFill>
                  <a:schemeClr val="tx1"/>
                </a:solidFill>
                <a:latin typeface="+mj-lt"/>
                <a:ea typeface="+mj-ea"/>
                <a:cs typeface="+mj-cs"/>
              </a:rPr>
              <a:t>Detection</a:t>
            </a:r>
          </a:p>
        </p:txBody>
      </p:sp>
      <p:sp>
        <p:nvSpPr>
          <p:cNvPr id="14" name="Rectangle: Rounded Corners 13">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5" name="Content Placeholder 4" descr="A picture containing transport&#10;&#10;Description automatically generated">
            <a:extLst>
              <a:ext uri="{FF2B5EF4-FFF2-40B4-BE49-F238E27FC236}">
                <a16:creationId xmlns:a16="http://schemas.microsoft.com/office/drawing/2014/main" id="{66B600DE-2327-4C56-99D9-BC0CD64AB7B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78903" y="2139484"/>
            <a:ext cx="8234193" cy="4096512"/>
          </a:xfrm>
          <a:prstGeom prst="rect">
            <a:avLst/>
          </a:prstGeom>
        </p:spPr>
      </p:pic>
    </p:spTree>
    <p:extLst>
      <p:ext uri="{BB962C8B-B14F-4D97-AF65-F5344CB8AC3E}">
        <p14:creationId xmlns:p14="http://schemas.microsoft.com/office/powerpoint/2010/main" val="841574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FEFEF"/>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5CDF476-E727-4592-8730-B83CA5E43C6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sz="4000" kern="1200">
                <a:solidFill>
                  <a:schemeClr val="tx1"/>
                </a:solidFill>
                <a:latin typeface="+mj-lt"/>
                <a:ea typeface="+mj-ea"/>
                <a:cs typeface="+mj-cs"/>
              </a:rPr>
              <a:t>Segmentation</a:t>
            </a:r>
          </a:p>
        </p:txBody>
      </p:sp>
      <p:sp>
        <p:nvSpPr>
          <p:cNvPr id="14" name="Rectangle: Rounded Corners 13">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5" name="Content Placeholder 4" descr="A screenshot of a computer&#10;&#10;Description automatically generated">
            <a:extLst>
              <a:ext uri="{FF2B5EF4-FFF2-40B4-BE49-F238E27FC236}">
                <a16:creationId xmlns:a16="http://schemas.microsoft.com/office/drawing/2014/main" id="{02C50DDE-139E-4E35-ABF1-C869817D8C3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38008" y="2139484"/>
            <a:ext cx="8715983" cy="4096512"/>
          </a:xfrm>
          <a:prstGeom prst="rect">
            <a:avLst/>
          </a:prstGeom>
        </p:spPr>
      </p:pic>
    </p:spTree>
    <p:extLst>
      <p:ext uri="{BB962C8B-B14F-4D97-AF65-F5344CB8AC3E}">
        <p14:creationId xmlns:p14="http://schemas.microsoft.com/office/powerpoint/2010/main" val="21712911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FEFEF"/>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795E4C3-4EF6-4E88-A710-C449C03AD75E}"/>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sz="4000" kern="1200" dirty="0">
                <a:solidFill>
                  <a:schemeClr val="tx1"/>
                </a:solidFill>
                <a:latin typeface="+mj-lt"/>
                <a:ea typeface="+mj-ea"/>
                <a:cs typeface="+mj-cs"/>
              </a:rPr>
              <a:t>Segmentation</a:t>
            </a:r>
          </a:p>
        </p:txBody>
      </p:sp>
      <p:sp>
        <p:nvSpPr>
          <p:cNvPr id="14" name="Rectangle: Rounded Corners 13">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5" name="Content Placeholder 4" descr="A screenshot of a cell phone&#10;&#10;Description automatically generated">
            <a:extLst>
              <a:ext uri="{FF2B5EF4-FFF2-40B4-BE49-F238E27FC236}">
                <a16:creationId xmlns:a16="http://schemas.microsoft.com/office/drawing/2014/main" id="{319B88CA-00A3-435A-A855-6C3AC18AAD3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67172" y="2139484"/>
            <a:ext cx="9257656" cy="4096512"/>
          </a:xfrm>
          <a:prstGeom prst="rect">
            <a:avLst/>
          </a:prstGeom>
        </p:spPr>
      </p:pic>
    </p:spTree>
    <p:extLst>
      <p:ext uri="{BB962C8B-B14F-4D97-AF65-F5344CB8AC3E}">
        <p14:creationId xmlns:p14="http://schemas.microsoft.com/office/powerpoint/2010/main" val="23278318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B84706-5033-4C34-9136-2F1E641F65AE}"/>
              </a:ext>
            </a:extLst>
          </p:cNvPr>
          <p:cNvSpPr>
            <a:spLocks noGrp="1"/>
          </p:cNvSpPr>
          <p:nvPr>
            <p:ph type="title"/>
          </p:nvPr>
        </p:nvSpPr>
        <p:spPr/>
        <p:txBody>
          <a:bodyPr/>
          <a:lstStyle/>
          <a:p>
            <a:r>
              <a:rPr lang="en-US" dirty="0"/>
              <a:t>Case Studies in Computer Vision</a:t>
            </a:r>
            <a:endParaRPr lang="ar-LB" dirty="0"/>
          </a:p>
        </p:txBody>
      </p:sp>
      <p:sp>
        <p:nvSpPr>
          <p:cNvPr id="3" name="Content Placeholder 2">
            <a:extLst>
              <a:ext uri="{FF2B5EF4-FFF2-40B4-BE49-F238E27FC236}">
                <a16:creationId xmlns:a16="http://schemas.microsoft.com/office/drawing/2014/main" id="{014B8D90-05F3-44A1-8CC9-D16FF193E873}"/>
              </a:ext>
            </a:extLst>
          </p:cNvPr>
          <p:cNvSpPr>
            <a:spLocks noGrp="1"/>
          </p:cNvSpPr>
          <p:nvPr>
            <p:ph idx="1"/>
          </p:nvPr>
        </p:nvSpPr>
        <p:spPr/>
        <p:txBody>
          <a:bodyPr/>
          <a:lstStyle/>
          <a:p>
            <a:r>
              <a:rPr lang="en-US" dirty="0"/>
              <a:t>SSD is an object detection network that combined classification with object detection through the use of default bounding boxes at different network levels.</a:t>
            </a:r>
          </a:p>
          <a:p>
            <a:r>
              <a:rPr lang="en-US" dirty="0"/>
              <a:t> </a:t>
            </a:r>
            <a:r>
              <a:rPr lang="en-US" dirty="0" err="1"/>
              <a:t>ResNet</a:t>
            </a:r>
            <a:r>
              <a:rPr lang="en-US" dirty="0"/>
              <a:t> utilized residual layers to “skip” over sections of layers, helping to avoid the vanishing gradient problem with very deep neural networks. </a:t>
            </a:r>
          </a:p>
          <a:p>
            <a:r>
              <a:rPr lang="en-US" dirty="0" err="1"/>
              <a:t>MobileNet</a:t>
            </a:r>
            <a:r>
              <a:rPr lang="en-US" dirty="0"/>
              <a:t> utilized layers like 1x1 convolutions to help cut down on computational complexity and network size, leading to fast inference without substantial decrease in accuracy.</a:t>
            </a:r>
            <a:endParaRPr lang="ar-LB" dirty="0"/>
          </a:p>
        </p:txBody>
      </p:sp>
    </p:spTree>
    <p:extLst>
      <p:ext uri="{BB962C8B-B14F-4D97-AF65-F5344CB8AC3E}">
        <p14:creationId xmlns:p14="http://schemas.microsoft.com/office/powerpoint/2010/main" val="12109698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941B3-922F-45FB-B823-F1E1E9124752}"/>
              </a:ext>
            </a:extLst>
          </p:cNvPr>
          <p:cNvSpPr>
            <a:spLocks noGrp="1"/>
          </p:cNvSpPr>
          <p:nvPr>
            <p:ph type="title"/>
          </p:nvPr>
        </p:nvSpPr>
        <p:spPr/>
        <p:txBody>
          <a:bodyPr/>
          <a:lstStyle/>
          <a:p>
            <a:r>
              <a:rPr lang="en-US" dirty="0"/>
              <a:t>Case Studies in Computer Vision</a:t>
            </a:r>
            <a:endParaRPr lang="ar-LB" dirty="0"/>
          </a:p>
        </p:txBody>
      </p:sp>
      <p:sp>
        <p:nvSpPr>
          <p:cNvPr id="3" name="Content Placeholder 2">
            <a:extLst>
              <a:ext uri="{FF2B5EF4-FFF2-40B4-BE49-F238E27FC236}">
                <a16:creationId xmlns:a16="http://schemas.microsoft.com/office/drawing/2014/main" id="{88C570F2-658E-4A56-9D0D-D2E527459EFC}"/>
              </a:ext>
            </a:extLst>
          </p:cNvPr>
          <p:cNvSpPr>
            <a:spLocks noGrp="1"/>
          </p:cNvSpPr>
          <p:nvPr>
            <p:ph idx="1"/>
          </p:nvPr>
        </p:nvSpPr>
        <p:spPr/>
        <p:txBody>
          <a:bodyPr/>
          <a:lstStyle/>
          <a:p>
            <a:r>
              <a:rPr lang="en-US" dirty="0"/>
              <a:t>One additional note here on the </a:t>
            </a:r>
            <a:r>
              <a:rPr lang="en-US" dirty="0" err="1"/>
              <a:t>ResNet</a:t>
            </a:r>
            <a:r>
              <a:rPr lang="en-US" dirty="0"/>
              <a:t> architecture - the paper itself actually theorizes that very deep neural networks have convergence issues due to exponentially lower convergence rates, as opposed to just the vanishing gradient problem.</a:t>
            </a:r>
          </a:p>
          <a:p>
            <a:r>
              <a:rPr lang="en-US" dirty="0"/>
              <a:t>The vanishing gradient problem is also thought to be helped by the use of normalization of inputs to each different layer, which is not specific to </a:t>
            </a:r>
            <a:r>
              <a:rPr lang="en-US" dirty="0" err="1"/>
              <a:t>ResNet</a:t>
            </a:r>
            <a:r>
              <a:rPr lang="en-US" dirty="0"/>
              <a:t>. </a:t>
            </a:r>
          </a:p>
          <a:p>
            <a:r>
              <a:rPr lang="en-US" dirty="0"/>
              <a:t>The </a:t>
            </a:r>
            <a:r>
              <a:rPr lang="en-US" dirty="0" err="1"/>
              <a:t>ResNet</a:t>
            </a:r>
            <a:r>
              <a:rPr lang="en-US" dirty="0"/>
              <a:t> architecture itself, at multiple different numbers of layers, was shown to converge faster during training than a “plain” network without the residual layers.</a:t>
            </a:r>
            <a:endParaRPr lang="ar-LB" dirty="0"/>
          </a:p>
        </p:txBody>
      </p:sp>
    </p:spTree>
    <p:extLst>
      <p:ext uri="{BB962C8B-B14F-4D97-AF65-F5344CB8AC3E}">
        <p14:creationId xmlns:p14="http://schemas.microsoft.com/office/powerpoint/2010/main" val="4648900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8F7AFB9A-7364-478C-B48B-8523CDD9AE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8" name="Freeform: Shape 17">
            <a:extLst>
              <a:ext uri="{FF2B5EF4-FFF2-40B4-BE49-F238E27FC236}">
                <a16:creationId xmlns:a16="http://schemas.microsoft.com/office/drawing/2014/main" id="{36678033-86B6-40E6-BE90-78D8ED4E3A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96002" cy="6858000"/>
          </a:xfrm>
          <a:custGeom>
            <a:avLst/>
            <a:gdLst>
              <a:gd name="connsiteX0" fmla="*/ 0 w 6096002"/>
              <a:gd name="connsiteY0" fmla="*/ 0 h 6858000"/>
              <a:gd name="connsiteX1" fmla="*/ 4885967 w 6096002"/>
              <a:gd name="connsiteY1" fmla="*/ 0 h 6858000"/>
              <a:gd name="connsiteX2" fmla="*/ 4946007 w 6096002"/>
              <a:gd name="connsiteY2" fmla="*/ 69271 h 6858000"/>
              <a:gd name="connsiteX3" fmla="*/ 6096002 w 6096002"/>
              <a:gd name="connsiteY3" fmla="*/ 3429000 h 6858000"/>
              <a:gd name="connsiteX4" fmla="*/ 4946007 w 6096002"/>
              <a:gd name="connsiteY4" fmla="*/ 6788730 h 6858000"/>
              <a:gd name="connsiteX5" fmla="*/ 4885967 w 6096002"/>
              <a:gd name="connsiteY5" fmla="*/ 6858000 h 6858000"/>
              <a:gd name="connsiteX6" fmla="*/ 0 w 609600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002" h="6858000">
                <a:moveTo>
                  <a:pt x="0" y="0"/>
                </a:moveTo>
                <a:lnTo>
                  <a:pt x="4885967" y="0"/>
                </a:lnTo>
                <a:lnTo>
                  <a:pt x="4946007" y="69271"/>
                </a:lnTo>
                <a:cubicBezTo>
                  <a:pt x="5656533" y="929100"/>
                  <a:pt x="6096002" y="2116944"/>
                  <a:pt x="6096002" y="3429000"/>
                </a:cubicBezTo>
                <a:cubicBezTo>
                  <a:pt x="6096002" y="4741056"/>
                  <a:pt x="5656533" y="5928900"/>
                  <a:pt x="4946007" y="6788730"/>
                </a:cubicBezTo>
                <a:lnTo>
                  <a:pt x="4885967" y="6858000"/>
                </a:lnTo>
                <a:lnTo>
                  <a:pt x="0" y="6858000"/>
                </a:lnTo>
                <a:close/>
              </a:path>
            </a:pathLst>
          </a:custGeom>
          <a:ln w="9525">
            <a:solidFill>
              <a:srgbClr val="EFEFEF"/>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0" name="Freeform: Shape 19">
            <a:extLst>
              <a:ext uri="{FF2B5EF4-FFF2-40B4-BE49-F238E27FC236}">
                <a16:creationId xmlns:a16="http://schemas.microsoft.com/office/drawing/2014/main" id="{D2542E1A-076E-4A34-BB67-2BF961754E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85370" cy="6858000"/>
          </a:xfrm>
          <a:custGeom>
            <a:avLst/>
            <a:gdLst>
              <a:gd name="connsiteX0" fmla="*/ 0 w 6085370"/>
              <a:gd name="connsiteY0" fmla="*/ 0 h 6858000"/>
              <a:gd name="connsiteX1" fmla="*/ 4875335 w 6085370"/>
              <a:gd name="connsiteY1" fmla="*/ 0 h 6858000"/>
              <a:gd name="connsiteX2" fmla="*/ 4935375 w 6085370"/>
              <a:gd name="connsiteY2" fmla="*/ 69271 h 6858000"/>
              <a:gd name="connsiteX3" fmla="*/ 6085370 w 6085370"/>
              <a:gd name="connsiteY3" fmla="*/ 3429000 h 6858000"/>
              <a:gd name="connsiteX4" fmla="*/ 4935375 w 6085370"/>
              <a:gd name="connsiteY4" fmla="*/ 6788730 h 6858000"/>
              <a:gd name="connsiteX5" fmla="*/ 4875335 w 6085370"/>
              <a:gd name="connsiteY5" fmla="*/ 6858000 h 6858000"/>
              <a:gd name="connsiteX6" fmla="*/ 0 w 608537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85370" h="6858000">
                <a:moveTo>
                  <a:pt x="0" y="0"/>
                </a:moveTo>
                <a:lnTo>
                  <a:pt x="4875335" y="0"/>
                </a:lnTo>
                <a:lnTo>
                  <a:pt x="4935375" y="69271"/>
                </a:lnTo>
                <a:cubicBezTo>
                  <a:pt x="5645901" y="929100"/>
                  <a:pt x="6085370" y="2116944"/>
                  <a:pt x="6085370" y="3429000"/>
                </a:cubicBezTo>
                <a:cubicBezTo>
                  <a:pt x="6085370" y="4741056"/>
                  <a:pt x="5645901" y="5928900"/>
                  <a:pt x="4935375" y="6788730"/>
                </a:cubicBezTo>
                <a:lnTo>
                  <a:pt x="4875335"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D2B9AD3-94B9-498A-A046-EBE4863A9F78}"/>
              </a:ext>
            </a:extLst>
          </p:cNvPr>
          <p:cNvSpPr>
            <a:spLocks noGrp="1"/>
          </p:cNvSpPr>
          <p:nvPr>
            <p:ph type="title"/>
          </p:nvPr>
        </p:nvSpPr>
        <p:spPr>
          <a:xfrm>
            <a:off x="438913" y="859536"/>
            <a:ext cx="4832802" cy="1243584"/>
          </a:xfrm>
        </p:spPr>
        <p:txBody>
          <a:bodyPr>
            <a:normAutofit/>
          </a:bodyPr>
          <a:lstStyle/>
          <a:p>
            <a:r>
              <a:rPr lang="en-US" sz="3400" dirty="0"/>
              <a:t>Available Pre-Trained Models in </a:t>
            </a:r>
            <a:r>
              <a:rPr lang="en-US" sz="3400" dirty="0" err="1"/>
              <a:t>OpenVINO</a:t>
            </a:r>
            <a:endParaRPr lang="ar-LB" sz="3400" dirty="0"/>
          </a:p>
        </p:txBody>
      </p:sp>
      <p:sp>
        <p:nvSpPr>
          <p:cNvPr id="22" name="Rectangle 21">
            <a:extLst>
              <a:ext uri="{FF2B5EF4-FFF2-40B4-BE49-F238E27FC236}">
                <a16:creationId xmlns:a16="http://schemas.microsoft.com/office/drawing/2014/main" id="{75C56826-D4E5-42ED-8529-079651CB30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52144"/>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4" name="Rectangle 23">
            <a:extLst>
              <a:ext uri="{FF2B5EF4-FFF2-40B4-BE49-F238E27FC236}">
                <a16:creationId xmlns:a16="http://schemas.microsoft.com/office/drawing/2014/main" id="{82095FCE-EF05-4443-B97A-85DEE3A5CA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8912" y="2185062"/>
            <a:ext cx="49834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18186698-949D-427D-B8BC-50192FE4EDD6}"/>
              </a:ext>
            </a:extLst>
          </p:cNvPr>
          <p:cNvSpPr>
            <a:spLocks noGrp="1"/>
          </p:cNvSpPr>
          <p:nvPr>
            <p:ph idx="1"/>
          </p:nvPr>
        </p:nvSpPr>
        <p:spPr>
          <a:xfrm>
            <a:off x="438912" y="2512611"/>
            <a:ext cx="4832803" cy="3664351"/>
          </a:xfrm>
        </p:spPr>
        <p:txBody>
          <a:bodyPr>
            <a:normAutofit/>
          </a:bodyPr>
          <a:lstStyle/>
          <a:p>
            <a:r>
              <a:rPr lang="en-US" sz="1800" dirty="0"/>
              <a:t>Most of the Pre-Trained Models supplied by </a:t>
            </a:r>
            <a:r>
              <a:rPr lang="en-US" sz="1800" dirty="0" err="1"/>
              <a:t>OpenVINO</a:t>
            </a:r>
            <a:r>
              <a:rPr lang="en-US" sz="1800" dirty="0"/>
              <a:t>™ fall into either face detection, human detection, or vehicle-related detection.</a:t>
            </a:r>
            <a:endParaRPr lang="ar-LB" sz="1800" dirty="0"/>
          </a:p>
        </p:txBody>
      </p:sp>
      <p:pic>
        <p:nvPicPr>
          <p:cNvPr id="9" name="Picture 8" descr="A screenshot of a cell phone&#10;&#10;Description automatically generated">
            <a:extLst>
              <a:ext uri="{FF2B5EF4-FFF2-40B4-BE49-F238E27FC236}">
                <a16:creationId xmlns:a16="http://schemas.microsoft.com/office/drawing/2014/main" id="{8B78271D-2624-43A3-B6A5-0D6BBCFB64C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17368" y="765761"/>
            <a:ext cx="5135719" cy="2246877"/>
          </a:xfrm>
          <a:prstGeom prst="rect">
            <a:avLst/>
          </a:prstGeom>
        </p:spPr>
      </p:pic>
      <p:pic>
        <p:nvPicPr>
          <p:cNvPr id="11" name="Picture 10" descr="A screenshot of a cell phone&#10;&#10;Description automatically generated">
            <a:extLst>
              <a:ext uri="{FF2B5EF4-FFF2-40B4-BE49-F238E27FC236}">
                <a16:creationId xmlns:a16="http://schemas.microsoft.com/office/drawing/2014/main" id="{112D50E2-2715-42CA-A866-6145230960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17368" y="3728519"/>
            <a:ext cx="5135719" cy="2144162"/>
          </a:xfrm>
          <a:prstGeom prst="rect">
            <a:avLst/>
          </a:prstGeom>
        </p:spPr>
      </p:pic>
    </p:spTree>
    <p:extLst>
      <p:ext uri="{BB962C8B-B14F-4D97-AF65-F5344CB8AC3E}">
        <p14:creationId xmlns:p14="http://schemas.microsoft.com/office/powerpoint/2010/main" val="7311043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54F2D9-5CD5-40DE-A795-4A80534A8618}"/>
              </a:ext>
            </a:extLst>
          </p:cNvPr>
          <p:cNvSpPr>
            <a:spLocks noGrp="1"/>
          </p:cNvSpPr>
          <p:nvPr>
            <p:ph type="title"/>
          </p:nvPr>
        </p:nvSpPr>
        <p:spPr/>
        <p:txBody>
          <a:bodyPr/>
          <a:lstStyle/>
          <a:p>
            <a:r>
              <a:rPr lang="en-US" dirty="0"/>
              <a:t>Choosing the right Model of your app</a:t>
            </a:r>
            <a:endParaRPr lang="ar-LB" dirty="0"/>
          </a:p>
        </p:txBody>
      </p:sp>
      <p:sp>
        <p:nvSpPr>
          <p:cNvPr id="3" name="Content Placeholder 2">
            <a:extLst>
              <a:ext uri="{FF2B5EF4-FFF2-40B4-BE49-F238E27FC236}">
                <a16:creationId xmlns:a16="http://schemas.microsoft.com/office/drawing/2014/main" id="{61C8D963-7724-4EED-9848-8D8946447A69}"/>
              </a:ext>
            </a:extLst>
          </p:cNvPr>
          <p:cNvSpPr>
            <a:spLocks noGrp="1"/>
          </p:cNvSpPr>
          <p:nvPr>
            <p:ph idx="1"/>
          </p:nvPr>
        </p:nvSpPr>
        <p:spPr/>
        <p:txBody>
          <a:bodyPr/>
          <a:lstStyle/>
          <a:p>
            <a:r>
              <a:rPr lang="en-US" dirty="0"/>
              <a:t>This goes both ways - you should try out different models for a single use case, but you should also consider how a given model can be applied to multiple use cases.</a:t>
            </a:r>
          </a:p>
          <a:p>
            <a:r>
              <a:rPr lang="en-US" dirty="0"/>
              <a:t> For example, being able to track human poses could help in physical therapy applications to assess and track progress of limb movement range over the course of treatment.</a:t>
            </a:r>
            <a:endParaRPr lang="ar-LB" dirty="0"/>
          </a:p>
        </p:txBody>
      </p:sp>
    </p:spTree>
    <p:extLst>
      <p:ext uri="{BB962C8B-B14F-4D97-AF65-F5344CB8AC3E}">
        <p14:creationId xmlns:p14="http://schemas.microsoft.com/office/powerpoint/2010/main" val="162705259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9F81F08-B3D2-4FCD-AA95-9A7D77BA25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1">
            <a:extLst>
              <a:ext uri="{FF2B5EF4-FFF2-40B4-BE49-F238E27FC236}">
                <a16:creationId xmlns:a16="http://schemas.microsoft.com/office/drawing/2014/main" id="{66537C28-7D02-447F-9F0C-36DE2D1BF6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7518"/>
            <a:ext cx="128016" cy="53218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5" name="Content Placeholder 4" descr="A screenshot of a cell phone&#10;&#10;Description automatically generated">
            <a:extLst>
              <a:ext uri="{FF2B5EF4-FFF2-40B4-BE49-F238E27FC236}">
                <a16:creationId xmlns:a16="http://schemas.microsoft.com/office/drawing/2014/main" id="{5E147FCC-C905-4635-A146-0E4B593C0EA4}"/>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5005" r="1" b="6089"/>
          <a:stretch/>
        </p:blipFill>
        <p:spPr>
          <a:xfrm>
            <a:off x="650945" y="537518"/>
            <a:ext cx="10927080" cy="5318896"/>
          </a:xfrm>
          <a:prstGeom prst="rect">
            <a:avLst/>
          </a:prstGeom>
        </p:spPr>
      </p:pic>
      <p:sp>
        <p:nvSpPr>
          <p:cNvPr id="17" name="Rectangle 13">
            <a:extLst>
              <a:ext uri="{FF2B5EF4-FFF2-40B4-BE49-F238E27FC236}">
                <a16:creationId xmlns:a16="http://schemas.microsoft.com/office/drawing/2014/main" id="{4EA3CC4C-B1A0-4F1A-9CF7-5A51A4EDEE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0945" y="6197504"/>
            <a:ext cx="109270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834870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2">
            <a:alpha val="35000"/>
          </a:schemeClr>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0AB11A4-AE8D-4BBE-80F5-DFA592993E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78324" y="699899"/>
            <a:ext cx="10713676" cy="54333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D449A90-3A20-4AC0-9FA9-D511F1A925B1}"/>
              </a:ext>
            </a:extLst>
          </p:cNvPr>
          <p:cNvSpPr>
            <a:spLocks noGrp="1"/>
          </p:cNvSpPr>
          <p:nvPr>
            <p:ph type="title"/>
          </p:nvPr>
        </p:nvSpPr>
        <p:spPr>
          <a:xfrm>
            <a:off x="422898" y="519764"/>
            <a:ext cx="5068315" cy="2088682"/>
          </a:xfrm>
        </p:spPr>
        <p:txBody>
          <a:bodyPr anchor="b">
            <a:normAutofit/>
          </a:bodyPr>
          <a:lstStyle/>
          <a:p>
            <a:r>
              <a:rPr lang="en-US" sz="4800"/>
              <a:t>Pre- Processing Inputs</a:t>
            </a:r>
            <a:endParaRPr lang="ar-LB" sz="4800"/>
          </a:p>
        </p:txBody>
      </p:sp>
      <p:sp>
        <p:nvSpPr>
          <p:cNvPr id="3" name="Content Placeholder 2">
            <a:extLst>
              <a:ext uri="{FF2B5EF4-FFF2-40B4-BE49-F238E27FC236}">
                <a16:creationId xmlns:a16="http://schemas.microsoft.com/office/drawing/2014/main" id="{2394FB52-90EA-4830-B6AE-D259A194AC4C}"/>
              </a:ext>
            </a:extLst>
          </p:cNvPr>
          <p:cNvSpPr>
            <a:spLocks noGrp="1"/>
          </p:cNvSpPr>
          <p:nvPr>
            <p:ph idx="1"/>
          </p:nvPr>
        </p:nvSpPr>
        <p:spPr>
          <a:xfrm>
            <a:off x="5789595" y="519763"/>
            <a:ext cx="5411525" cy="2088682"/>
          </a:xfrm>
        </p:spPr>
        <p:txBody>
          <a:bodyPr anchor="b">
            <a:normAutofit fontScale="92500" lnSpcReduction="20000"/>
          </a:bodyPr>
          <a:lstStyle/>
          <a:p>
            <a:r>
              <a:rPr lang="en-US" sz="1800" dirty="0"/>
              <a:t>The pre-processing needed for a network will vary .It can even matter what library you use to load an image or frame.</a:t>
            </a:r>
          </a:p>
          <a:p>
            <a:r>
              <a:rPr lang="en-US" sz="1800" dirty="0"/>
              <a:t>Outside of channel order, you also need to consider image size, and the order of the image data, such as whether the color channels come first or last in the dimensions. Certain models may require a certain normalization of the images for input, such as pixel values between 0 and 1, although some networks also do this as their first layer.</a:t>
            </a:r>
          </a:p>
          <a:p>
            <a:endParaRPr lang="en-US" sz="1800" dirty="0"/>
          </a:p>
        </p:txBody>
      </p:sp>
      <p:pic>
        <p:nvPicPr>
          <p:cNvPr id="6" name="Picture 5" descr="A screenshot of a computer&#10;&#10;Description automatically generated">
            <a:extLst>
              <a:ext uri="{FF2B5EF4-FFF2-40B4-BE49-F238E27FC236}">
                <a16:creationId xmlns:a16="http://schemas.microsoft.com/office/drawing/2014/main" id="{DA239E3F-7F99-40BB-8A9B-ED7EF39D5F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12451" y="3111808"/>
            <a:ext cx="7154288" cy="3201544"/>
          </a:xfrm>
          <a:prstGeom prst="rect">
            <a:avLst/>
          </a:prstGeom>
        </p:spPr>
      </p:pic>
      <p:sp>
        <p:nvSpPr>
          <p:cNvPr id="13" name="Rectangle 12">
            <a:extLst>
              <a:ext uri="{FF2B5EF4-FFF2-40B4-BE49-F238E27FC236}">
                <a16:creationId xmlns:a16="http://schemas.microsoft.com/office/drawing/2014/main" id="{79712DE8-94E0-4F45-81D9-37AF7A32F4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1365985" y="2916439"/>
            <a:ext cx="826014" cy="3201545"/>
          </a:xfrm>
          <a:prstGeom prst="rect">
            <a:avLst/>
          </a:prstGeom>
          <a:solidFill>
            <a:schemeClr val="accent5">
              <a:alpha val="25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a:ln>
                <a:noFill/>
              </a:ln>
              <a:solidFill>
                <a:srgbClr val="000000"/>
              </a:solidFill>
              <a:effectLst/>
              <a:uFillTx/>
              <a:latin typeface="Helvetica Neue Medium"/>
              <a:ea typeface="Helvetica Neue Medium"/>
              <a:cs typeface="Helvetica Neue Medium"/>
              <a:sym typeface="Helvetica Neue Medium"/>
            </a:endParaRPr>
          </a:p>
        </p:txBody>
      </p:sp>
      <p:cxnSp>
        <p:nvCxnSpPr>
          <p:cNvPr id="15" name="Straight Connector 14">
            <a:extLst>
              <a:ext uri="{FF2B5EF4-FFF2-40B4-BE49-F238E27FC236}">
                <a16:creationId xmlns:a16="http://schemas.microsoft.com/office/drawing/2014/main" id="{BA0504EE-683F-4FE2-A169-83C71FAA35C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11365990" y="5610"/>
            <a:ext cx="0" cy="685800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80A61CFF-0E76-478B-B02B-73692D891E7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18001"/>
            <a:ext cx="12192000" cy="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38370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1">
            <a:extLst>
              <a:ext uri="{FF2B5EF4-FFF2-40B4-BE49-F238E27FC236}">
                <a16:creationId xmlns:a16="http://schemas.microsoft.com/office/drawing/2014/main" id="{96646FC9-C66D-4EC7-8310-0DD4ACC49C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9" name="Rectangle 13">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FEFEF"/>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59866ED-48FD-4FFE-9F3F-FB3BD64537B0}"/>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sz="4000" dirty="0"/>
              <a:t>Edge vs. Cloud</a:t>
            </a:r>
          </a:p>
        </p:txBody>
      </p:sp>
      <p:sp>
        <p:nvSpPr>
          <p:cNvPr id="20" name="Rectangle: Rounded Corners 15">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Avenir Next LT Pro"/>
            </a:endParaRPr>
          </a:p>
        </p:txBody>
      </p:sp>
      <p:pic>
        <p:nvPicPr>
          <p:cNvPr id="7" name="Picture 6" descr="A screenshot of a cell phone&#10;&#10;Description automatically generated">
            <a:extLst>
              <a:ext uri="{FF2B5EF4-FFF2-40B4-BE49-F238E27FC236}">
                <a16:creationId xmlns:a16="http://schemas.microsoft.com/office/drawing/2014/main" id="{2FCC34C6-C97B-48E6-BEB0-36B0BFA056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5572" y="2851664"/>
            <a:ext cx="5596128" cy="2672151"/>
          </a:xfrm>
          <a:prstGeom prst="rect">
            <a:avLst/>
          </a:prstGeom>
        </p:spPr>
      </p:pic>
      <p:pic>
        <p:nvPicPr>
          <p:cNvPr id="5" name="Content Placeholder 4" descr="A screenshot of a cell phone&#10;&#10;Description automatically generated">
            <a:extLst>
              <a:ext uri="{FF2B5EF4-FFF2-40B4-BE49-F238E27FC236}">
                <a16:creationId xmlns:a16="http://schemas.microsoft.com/office/drawing/2014/main" id="{96C09BA8-5DE0-468B-8C7C-CD56EEF24B34}"/>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210302" y="2879645"/>
            <a:ext cx="5596128" cy="2616190"/>
          </a:xfrm>
          <a:prstGeom prst="rect">
            <a:avLst/>
          </a:prstGeom>
        </p:spPr>
      </p:pic>
    </p:spTree>
    <p:extLst>
      <p:ext uri="{BB962C8B-B14F-4D97-AF65-F5344CB8AC3E}">
        <p14:creationId xmlns:p14="http://schemas.microsoft.com/office/powerpoint/2010/main" val="384367206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2">
            <a:alpha val="35000"/>
          </a:schemeClr>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2C54670D-3607-4F40-ADA7-87A5108260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78324" y="699899"/>
            <a:ext cx="10713676" cy="54333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F0191EB-C0E6-41D5-95FC-60CF5F649A54}"/>
              </a:ext>
            </a:extLst>
          </p:cNvPr>
          <p:cNvSpPr>
            <a:spLocks noGrp="1"/>
          </p:cNvSpPr>
          <p:nvPr>
            <p:ph type="title"/>
          </p:nvPr>
        </p:nvSpPr>
        <p:spPr>
          <a:xfrm>
            <a:off x="422145" y="3135711"/>
            <a:ext cx="4898432" cy="3004711"/>
          </a:xfrm>
        </p:spPr>
        <p:txBody>
          <a:bodyPr anchor="t">
            <a:normAutofit/>
          </a:bodyPr>
          <a:lstStyle/>
          <a:p>
            <a:r>
              <a:rPr lang="en-US" sz="4800"/>
              <a:t>Pre- Processing Inputs</a:t>
            </a:r>
            <a:endParaRPr lang="ar-LB" sz="4800"/>
          </a:p>
        </p:txBody>
      </p:sp>
      <p:sp>
        <p:nvSpPr>
          <p:cNvPr id="23" name="Rectangle 22">
            <a:extLst>
              <a:ext uri="{FF2B5EF4-FFF2-40B4-BE49-F238E27FC236}">
                <a16:creationId xmlns:a16="http://schemas.microsoft.com/office/drawing/2014/main" id="{EDE969B1-1B9A-4D3E-95A2-66D75C23AB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 y="-1"/>
            <a:ext cx="419119" cy="2775893"/>
          </a:xfrm>
          <a:prstGeom prst="rect">
            <a:avLst/>
          </a:prstGeom>
          <a:solidFill>
            <a:schemeClr val="accent1">
              <a:alpha val="25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a:ln>
                <a:noFill/>
              </a:ln>
              <a:solidFill>
                <a:srgbClr val="000000"/>
              </a:solidFill>
              <a:effectLst/>
              <a:uFillTx/>
              <a:latin typeface="Helvetica Neue Medium"/>
              <a:ea typeface="Helvetica Neue Medium"/>
              <a:cs typeface="Helvetica Neue Medium"/>
              <a:sym typeface="Helvetica Neue Medium"/>
            </a:endParaRPr>
          </a:p>
        </p:txBody>
      </p:sp>
      <p:pic>
        <p:nvPicPr>
          <p:cNvPr id="13" name="Picture 12" descr="A screenshot of a social media post&#10;&#10;Description automatically generated">
            <a:extLst>
              <a:ext uri="{FF2B5EF4-FFF2-40B4-BE49-F238E27FC236}">
                <a16:creationId xmlns:a16="http://schemas.microsoft.com/office/drawing/2014/main" id="{6C578728-659D-4006-BB40-F0BAE9BA70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2145" y="1"/>
            <a:ext cx="5161256" cy="2245145"/>
          </a:xfrm>
          <a:prstGeom prst="rect">
            <a:avLst/>
          </a:prstGeom>
        </p:spPr>
      </p:pic>
      <p:pic>
        <p:nvPicPr>
          <p:cNvPr id="5" name="Picture 4" descr="A screenshot of a cell phone&#10;&#10;Description automatically generated">
            <a:extLst>
              <a:ext uri="{FF2B5EF4-FFF2-40B4-BE49-F238E27FC236}">
                <a16:creationId xmlns:a16="http://schemas.microsoft.com/office/drawing/2014/main" id="{49FBA3F7-0734-4F9B-84A6-4EA00673A0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83401" y="1"/>
            <a:ext cx="5765180" cy="2392550"/>
          </a:xfrm>
          <a:prstGeom prst="rect">
            <a:avLst/>
          </a:prstGeom>
        </p:spPr>
      </p:pic>
      <p:sp>
        <p:nvSpPr>
          <p:cNvPr id="3" name="Content Placeholder 2">
            <a:extLst>
              <a:ext uri="{FF2B5EF4-FFF2-40B4-BE49-F238E27FC236}">
                <a16:creationId xmlns:a16="http://schemas.microsoft.com/office/drawing/2014/main" id="{9E00DB74-1523-4F96-9EF9-DF1EA49F204C}"/>
              </a:ext>
            </a:extLst>
          </p:cNvPr>
          <p:cNvSpPr>
            <a:spLocks noGrp="1"/>
          </p:cNvSpPr>
          <p:nvPr>
            <p:ph idx="1"/>
          </p:nvPr>
        </p:nvSpPr>
        <p:spPr>
          <a:xfrm>
            <a:off x="5583401" y="3118518"/>
            <a:ext cx="4956417" cy="3033410"/>
          </a:xfrm>
        </p:spPr>
        <p:txBody>
          <a:bodyPr anchor="t">
            <a:normAutofit/>
          </a:bodyPr>
          <a:lstStyle/>
          <a:p>
            <a:r>
              <a:rPr lang="en-US" sz="2000" dirty="0"/>
              <a:t>In OpenCV, you can use cv2.imread to read in images in BGR format, and cv2.resize to resize them. The images will be similar to a </a:t>
            </a:r>
            <a:r>
              <a:rPr lang="en-US" sz="2000" dirty="0" err="1"/>
              <a:t>numpy</a:t>
            </a:r>
            <a:r>
              <a:rPr lang="en-US" sz="2000" dirty="0"/>
              <a:t> array, so you can also use array functions like .transpose and .reshape on them as well, which are useful for switching the array dimension order.</a:t>
            </a:r>
            <a:endParaRPr lang="ar-LB" sz="2000" dirty="0"/>
          </a:p>
          <a:p>
            <a:endParaRPr lang="ar-LB" sz="2000" dirty="0"/>
          </a:p>
        </p:txBody>
      </p:sp>
      <p:cxnSp>
        <p:nvCxnSpPr>
          <p:cNvPr id="25" name="Straight Connector 24">
            <a:extLst>
              <a:ext uri="{FF2B5EF4-FFF2-40B4-BE49-F238E27FC236}">
                <a16:creationId xmlns:a16="http://schemas.microsoft.com/office/drawing/2014/main" id="{F085D7B9-E066-4923-8CB7-294BF306296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11365990" y="5610"/>
            <a:ext cx="0" cy="6858000"/>
          </a:xfrm>
          <a:prstGeom prst="line">
            <a:avLst/>
          </a:prstGeom>
          <a:ln w="9525" cap="rnd">
            <a:solidFill>
              <a:schemeClr val="accent5"/>
            </a:solidFill>
            <a:prstDash val="dash"/>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25443840-A796-4C43-8DC1-1B738EFEC52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51930"/>
            <a:ext cx="12192000" cy="0"/>
          </a:xfrm>
          <a:prstGeom prst="line">
            <a:avLst/>
          </a:prstGeom>
          <a:ln w="9525" cap="rnd">
            <a:solidFill>
              <a:schemeClr val="accent5"/>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786367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1707FC24-6981-43D9-B525-C7832BA22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11449"/>
            <a:ext cx="4332307" cy="6179552"/>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5700908-FDC4-478F-8E85-C8F24F8413DC}"/>
              </a:ext>
            </a:extLst>
          </p:cNvPr>
          <p:cNvSpPr>
            <a:spLocks noGrp="1"/>
          </p:cNvSpPr>
          <p:nvPr>
            <p:ph type="title"/>
          </p:nvPr>
        </p:nvSpPr>
        <p:spPr>
          <a:xfrm>
            <a:off x="742950" y="742951"/>
            <a:ext cx="3476625" cy="4962524"/>
          </a:xfrm>
        </p:spPr>
        <p:txBody>
          <a:bodyPr vert="horz" lIns="91440" tIns="45720" rIns="91440" bIns="45720" rtlCol="0" anchor="ctr">
            <a:normAutofit/>
          </a:bodyPr>
          <a:lstStyle/>
          <a:p>
            <a:pPr algn="ctr"/>
            <a:r>
              <a:rPr lang="en-US" sz="4800" kern="1200">
                <a:solidFill>
                  <a:srgbClr val="FFFFFF"/>
                </a:solidFill>
                <a:latin typeface="+mj-lt"/>
                <a:ea typeface="+mj-ea"/>
                <a:cs typeface="+mj-cs"/>
              </a:rPr>
              <a:t>Handling Network Outputs</a:t>
            </a:r>
          </a:p>
        </p:txBody>
      </p:sp>
      <p:pic>
        <p:nvPicPr>
          <p:cNvPr id="5" name="Content Placeholder 4" descr="A screenshot of a cell phone&#10;&#10;Description automatically generated">
            <a:extLst>
              <a:ext uri="{FF2B5EF4-FFF2-40B4-BE49-F238E27FC236}">
                <a16:creationId xmlns:a16="http://schemas.microsoft.com/office/drawing/2014/main" id="{C3804D59-3E21-40B1-A68D-1B7E44F10CB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672992" y="311449"/>
            <a:ext cx="4998184" cy="2085675"/>
          </a:xfrm>
        </p:spPr>
      </p:pic>
      <p:pic>
        <p:nvPicPr>
          <p:cNvPr id="7" name="Picture 6" descr="A screenshot of a cell phone&#10;&#10;Description automatically generated">
            <a:extLst>
              <a:ext uri="{FF2B5EF4-FFF2-40B4-BE49-F238E27FC236}">
                <a16:creationId xmlns:a16="http://schemas.microsoft.com/office/drawing/2014/main" id="{DBB3B3EF-39CC-408A-AA03-F1EF978D99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61400" y="4615045"/>
            <a:ext cx="4909776" cy="1884363"/>
          </a:xfrm>
          <a:prstGeom prst="rect">
            <a:avLst/>
          </a:prstGeom>
        </p:spPr>
      </p:pic>
      <p:pic>
        <p:nvPicPr>
          <p:cNvPr id="10" name="Picture 9">
            <a:extLst>
              <a:ext uri="{FF2B5EF4-FFF2-40B4-BE49-F238E27FC236}">
                <a16:creationId xmlns:a16="http://schemas.microsoft.com/office/drawing/2014/main" id="{CFD3CF2E-315E-46E7-94E3-76F4FFF4E54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10948" y="2353831"/>
            <a:ext cx="5253508" cy="2092757"/>
          </a:xfrm>
          <a:prstGeom prst="rect">
            <a:avLst/>
          </a:prstGeom>
        </p:spPr>
      </p:pic>
    </p:spTree>
    <p:extLst>
      <p:ext uri="{BB962C8B-B14F-4D97-AF65-F5344CB8AC3E}">
        <p14:creationId xmlns:p14="http://schemas.microsoft.com/office/powerpoint/2010/main" val="360765823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90051A-49D4-4ED5-B6BF-5A28FFBE56F5}"/>
              </a:ext>
            </a:extLst>
          </p:cNvPr>
          <p:cNvSpPr>
            <a:spLocks noGrp="1"/>
          </p:cNvSpPr>
          <p:nvPr>
            <p:ph type="title"/>
          </p:nvPr>
        </p:nvSpPr>
        <p:spPr/>
        <p:txBody>
          <a:bodyPr/>
          <a:lstStyle/>
          <a:p>
            <a:r>
              <a:rPr lang="en-US" dirty="0"/>
              <a:t>Lesson Glossary</a:t>
            </a:r>
            <a:endParaRPr lang="ar-LB" dirty="0"/>
          </a:p>
        </p:txBody>
      </p:sp>
      <p:sp>
        <p:nvSpPr>
          <p:cNvPr id="3" name="Content Placeholder 2">
            <a:extLst>
              <a:ext uri="{FF2B5EF4-FFF2-40B4-BE49-F238E27FC236}">
                <a16:creationId xmlns:a16="http://schemas.microsoft.com/office/drawing/2014/main" id="{508E1523-9C83-4138-8F09-6D2A9F8CBBF2}"/>
              </a:ext>
            </a:extLst>
          </p:cNvPr>
          <p:cNvSpPr>
            <a:spLocks noGrp="1"/>
          </p:cNvSpPr>
          <p:nvPr>
            <p:ph idx="1"/>
          </p:nvPr>
        </p:nvSpPr>
        <p:spPr/>
        <p:txBody>
          <a:bodyPr/>
          <a:lstStyle/>
          <a:p>
            <a:r>
              <a:rPr lang="en-US" b="1" dirty="0"/>
              <a:t>Edge Application</a:t>
            </a:r>
          </a:p>
          <a:p>
            <a:pPr marL="457200" lvl="1" indent="0">
              <a:buNone/>
            </a:pPr>
            <a:r>
              <a:rPr lang="en-US" dirty="0"/>
              <a:t>Applications with inference run on local hardware, sometimes without network connections, such as Internet of Things (IoT) devices, as opposed to the cloud. Less data needs to be streamed over a network connection, and real-time decisions can be made.</a:t>
            </a:r>
          </a:p>
          <a:p>
            <a:r>
              <a:rPr lang="en-US" b="1" dirty="0" err="1"/>
              <a:t>OpenVINO</a:t>
            </a:r>
            <a:r>
              <a:rPr lang="en-US" b="1" dirty="0"/>
              <a:t>™ Toolkit</a:t>
            </a:r>
          </a:p>
          <a:p>
            <a:pPr marL="457200" lvl="1" indent="0">
              <a:buNone/>
            </a:pPr>
            <a:r>
              <a:rPr lang="en-US" dirty="0"/>
              <a:t>The </a:t>
            </a:r>
            <a:r>
              <a:rPr lang="en-US" dirty="0">
                <a:hlinkClick r:id="rId2"/>
              </a:rPr>
              <a:t>Intel® Distribution of </a:t>
            </a:r>
            <a:r>
              <a:rPr lang="en-US" dirty="0" err="1">
                <a:hlinkClick r:id="rId2"/>
              </a:rPr>
              <a:t>OpenVINO</a:t>
            </a:r>
            <a:r>
              <a:rPr lang="en-US" dirty="0">
                <a:hlinkClick r:id="rId2"/>
              </a:rPr>
              <a:t>™ Toolkit</a:t>
            </a:r>
            <a:r>
              <a:rPr lang="en-US" dirty="0"/>
              <a:t> enables deep learning inference at the edge by including both neural network optimizations for inference as well as hardware-based optimizations for Intel® hardware.</a:t>
            </a:r>
          </a:p>
          <a:p>
            <a:endParaRPr lang="ar-LB" dirty="0"/>
          </a:p>
        </p:txBody>
      </p:sp>
    </p:spTree>
    <p:extLst>
      <p:ext uri="{BB962C8B-B14F-4D97-AF65-F5344CB8AC3E}">
        <p14:creationId xmlns:p14="http://schemas.microsoft.com/office/powerpoint/2010/main" val="245414186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EBABE6-3B0F-45A1-82C2-F40E7E417B19}"/>
              </a:ext>
            </a:extLst>
          </p:cNvPr>
          <p:cNvSpPr>
            <a:spLocks noGrp="1"/>
          </p:cNvSpPr>
          <p:nvPr>
            <p:ph type="title"/>
          </p:nvPr>
        </p:nvSpPr>
        <p:spPr/>
        <p:txBody>
          <a:bodyPr/>
          <a:lstStyle/>
          <a:p>
            <a:r>
              <a:rPr lang="en-US" dirty="0"/>
              <a:t>Lesson Glossary</a:t>
            </a:r>
            <a:endParaRPr lang="ar-LB" dirty="0"/>
          </a:p>
        </p:txBody>
      </p:sp>
      <p:sp>
        <p:nvSpPr>
          <p:cNvPr id="3" name="Content Placeholder 2">
            <a:extLst>
              <a:ext uri="{FF2B5EF4-FFF2-40B4-BE49-F238E27FC236}">
                <a16:creationId xmlns:a16="http://schemas.microsoft.com/office/drawing/2014/main" id="{E62DCA97-AF7C-47E7-A02C-A25B55A9E13A}"/>
              </a:ext>
            </a:extLst>
          </p:cNvPr>
          <p:cNvSpPr>
            <a:spLocks noGrp="1"/>
          </p:cNvSpPr>
          <p:nvPr>
            <p:ph idx="1"/>
          </p:nvPr>
        </p:nvSpPr>
        <p:spPr/>
        <p:txBody>
          <a:bodyPr>
            <a:normAutofit fontScale="85000" lnSpcReduction="10000"/>
          </a:bodyPr>
          <a:lstStyle/>
          <a:p>
            <a:r>
              <a:rPr lang="en-US" b="1" dirty="0"/>
              <a:t>Pre-Trained Model</a:t>
            </a:r>
          </a:p>
          <a:p>
            <a:r>
              <a:rPr lang="en-US" dirty="0"/>
              <a:t>Computer Vision and/or AI models that are already trained on large datasets and available for use in your own applications. These models are often trained on datasets like </a:t>
            </a:r>
            <a:r>
              <a:rPr lang="en-US" dirty="0">
                <a:hlinkClick r:id="rId2">
                  <a:extLst>
                    <a:ext uri="{A12FA001-AC4F-418D-AE19-62706E023703}">
                      <ahyp:hlinkClr xmlns:ahyp="http://schemas.microsoft.com/office/drawing/2018/hyperlinkcolor" val="tx"/>
                    </a:ext>
                  </a:extLst>
                </a:hlinkClick>
              </a:rPr>
              <a:t>ImageNet</a:t>
            </a:r>
            <a:r>
              <a:rPr lang="en-US" dirty="0"/>
              <a:t>. Pre-trained models can either be used as is or used in transfer learning to further fine-tune a model. The </a:t>
            </a:r>
            <a:r>
              <a:rPr lang="en-US" dirty="0" err="1"/>
              <a:t>OpenVINO</a:t>
            </a:r>
            <a:r>
              <a:rPr lang="en-US" dirty="0"/>
              <a:t>™ Toolkit provides a number of </a:t>
            </a:r>
            <a:r>
              <a:rPr lang="en-US" dirty="0">
                <a:hlinkClick r:id="rId3">
                  <a:extLst>
                    <a:ext uri="{A12FA001-AC4F-418D-AE19-62706E023703}">
                      <ahyp:hlinkClr xmlns:ahyp="http://schemas.microsoft.com/office/drawing/2018/hyperlinkcolor" val="tx"/>
                    </a:ext>
                  </a:extLst>
                </a:hlinkClick>
              </a:rPr>
              <a:t>pre-trained models</a:t>
            </a:r>
            <a:r>
              <a:rPr lang="en-US" dirty="0"/>
              <a:t> that are already optimized for inference.</a:t>
            </a:r>
          </a:p>
          <a:p>
            <a:r>
              <a:rPr lang="en-US" b="1" dirty="0"/>
              <a:t>Transfer Learning</a:t>
            </a:r>
          </a:p>
          <a:p>
            <a:r>
              <a:rPr lang="en-US" dirty="0"/>
              <a:t>The use of a pre-trained model as a basis for further training of a neural network. Using a pre-trained model can help speed up training as the early layers of the network have feature extractors that work in a wide variety of applications, and often only late layers will need further fine-tuning for your own dataset. </a:t>
            </a:r>
            <a:r>
              <a:rPr lang="en-US" dirty="0" err="1"/>
              <a:t>OpenVINO</a:t>
            </a:r>
            <a:r>
              <a:rPr lang="en-US" dirty="0"/>
              <a:t>™ does not deal with transfer learning, as all training should occur prior to using the Model Optimizer.</a:t>
            </a:r>
          </a:p>
          <a:p>
            <a:endParaRPr lang="ar-LB" dirty="0"/>
          </a:p>
        </p:txBody>
      </p:sp>
    </p:spTree>
    <p:extLst>
      <p:ext uri="{BB962C8B-B14F-4D97-AF65-F5344CB8AC3E}">
        <p14:creationId xmlns:p14="http://schemas.microsoft.com/office/powerpoint/2010/main" val="103982403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47D244-D8E0-4C6D-B268-BBF096DB5C06}"/>
              </a:ext>
            </a:extLst>
          </p:cNvPr>
          <p:cNvSpPr>
            <a:spLocks noGrp="1"/>
          </p:cNvSpPr>
          <p:nvPr>
            <p:ph type="title"/>
          </p:nvPr>
        </p:nvSpPr>
        <p:spPr/>
        <p:txBody>
          <a:bodyPr/>
          <a:lstStyle/>
          <a:p>
            <a:r>
              <a:rPr lang="en-US" dirty="0"/>
              <a:t>Lesson Glossary</a:t>
            </a:r>
            <a:endParaRPr lang="ar-LB" dirty="0"/>
          </a:p>
        </p:txBody>
      </p:sp>
      <p:sp>
        <p:nvSpPr>
          <p:cNvPr id="3" name="Content Placeholder 2">
            <a:extLst>
              <a:ext uri="{FF2B5EF4-FFF2-40B4-BE49-F238E27FC236}">
                <a16:creationId xmlns:a16="http://schemas.microsoft.com/office/drawing/2014/main" id="{6B377811-F474-45E7-A89F-968CF5B51257}"/>
              </a:ext>
            </a:extLst>
          </p:cNvPr>
          <p:cNvSpPr>
            <a:spLocks noGrp="1"/>
          </p:cNvSpPr>
          <p:nvPr>
            <p:ph idx="1"/>
          </p:nvPr>
        </p:nvSpPr>
        <p:spPr/>
        <p:txBody>
          <a:bodyPr>
            <a:normAutofit fontScale="92500" lnSpcReduction="20000"/>
          </a:bodyPr>
          <a:lstStyle/>
          <a:p>
            <a:r>
              <a:rPr lang="en-US" b="1" dirty="0"/>
              <a:t>Image Classification</a:t>
            </a:r>
          </a:p>
          <a:p>
            <a:pPr marL="457200" lvl="1" indent="0">
              <a:buNone/>
            </a:pPr>
            <a:r>
              <a:rPr lang="en-US" dirty="0"/>
              <a:t>A form of inference in which an object in an image is determined to be of a particular class, such as a cat vs. a dog.</a:t>
            </a:r>
          </a:p>
          <a:p>
            <a:r>
              <a:rPr lang="en-US" b="1" dirty="0"/>
              <a:t>Object Detection</a:t>
            </a:r>
          </a:p>
          <a:p>
            <a:pPr marL="457200" lvl="1" indent="0">
              <a:buNone/>
            </a:pPr>
            <a:r>
              <a:rPr lang="en-US" dirty="0"/>
              <a:t>A form of inference in which objects within an image are detected, and a bounding box is output based on where in the image the object was detected. Usually, this is combined with some form of classification to also output which class the detected object belongs to.</a:t>
            </a:r>
          </a:p>
          <a:p>
            <a:r>
              <a:rPr lang="en-US" b="1" dirty="0"/>
              <a:t>Semantic Segmentation</a:t>
            </a:r>
          </a:p>
          <a:p>
            <a:pPr marL="457200" lvl="1" indent="0">
              <a:buNone/>
            </a:pPr>
            <a:r>
              <a:rPr lang="en-US" dirty="0"/>
              <a:t>A form of inference in which objects within an image are detected and classified on a pixel-by-pixel basis, with all objects of a given class given the same label.</a:t>
            </a:r>
          </a:p>
          <a:p>
            <a:r>
              <a:rPr lang="en-US" b="1" dirty="0"/>
              <a:t>Instance Segmentation</a:t>
            </a:r>
          </a:p>
          <a:p>
            <a:pPr marL="457200" lvl="1" indent="0">
              <a:buNone/>
            </a:pPr>
            <a:r>
              <a:rPr lang="en-US" dirty="0"/>
              <a:t>Similar to semantic segmentation, this form of inference is done on a pixel-by-pixel basis, but different objects of the same class are separately identified.</a:t>
            </a:r>
          </a:p>
          <a:p>
            <a:endParaRPr lang="ar-LB" dirty="0"/>
          </a:p>
        </p:txBody>
      </p:sp>
    </p:spTree>
    <p:extLst>
      <p:ext uri="{BB962C8B-B14F-4D97-AF65-F5344CB8AC3E}">
        <p14:creationId xmlns:p14="http://schemas.microsoft.com/office/powerpoint/2010/main" val="121277956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4130B-7785-4340-B654-6A4874C8BE90}"/>
              </a:ext>
            </a:extLst>
          </p:cNvPr>
          <p:cNvSpPr>
            <a:spLocks noGrp="1"/>
          </p:cNvSpPr>
          <p:nvPr>
            <p:ph type="title"/>
          </p:nvPr>
        </p:nvSpPr>
        <p:spPr/>
        <p:txBody>
          <a:bodyPr/>
          <a:lstStyle/>
          <a:p>
            <a:r>
              <a:rPr lang="en-US" dirty="0"/>
              <a:t>Lesson Glossary</a:t>
            </a:r>
            <a:endParaRPr lang="ar-LB" dirty="0"/>
          </a:p>
        </p:txBody>
      </p:sp>
      <p:sp>
        <p:nvSpPr>
          <p:cNvPr id="3" name="Content Placeholder 2">
            <a:extLst>
              <a:ext uri="{FF2B5EF4-FFF2-40B4-BE49-F238E27FC236}">
                <a16:creationId xmlns:a16="http://schemas.microsoft.com/office/drawing/2014/main" id="{8E548865-6619-4C64-A7C8-F472C88421E4}"/>
              </a:ext>
            </a:extLst>
          </p:cNvPr>
          <p:cNvSpPr>
            <a:spLocks noGrp="1"/>
          </p:cNvSpPr>
          <p:nvPr>
            <p:ph idx="1"/>
          </p:nvPr>
        </p:nvSpPr>
        <p:spPr/>
        <p:txBody>
          <a:bodyPr>
            <a:normAutofit fontScale="85000" lnSpcReduction="20000"/>
          </a:bodyPr>
          <a:lstStyle/>
          <a:p>
            <a:r>
              <a:rPr lang="en-US" b="1" dirty="0">
                <a:hlinkClick r:id="rId2">
                  <a:extLst>
                    <a:ext uri="{A12FA001-AC4F-418D-AE19-62706E023703}">
                      <ahyp:hlinkClr xmlns:ahyp="http://schemas.microsoft.com/office/drawing/2018/hyperlinkcolor" val="tx"/>
                    </a:ext>
                  </a:extLst>
                </a:hlinkClick>
              </a:rPr>
              <a:t>SSD</a:t>
            </a:r>
            <a:endParaRPr lang="en-US" b="1" dirty="0"/>
          </a:p>
          <a:p>
            <a:pPr marL="457200" lvl="1" indent="0">
              <a:buNone/>
            </a:pPr>
            <a:r>
              <a:rPr lang="en-US" dirty="0"/>
              <a:t>A neural network combining object detection and classification, with different feature extraction layers directly feeding to the detection layer, using default bounding box sizes and shapes.</a:t>
            </a:r>
          </a:p>
          <a:p>
            <a:r>
              <a:rPr lang="en-US" b="1" dirty="0">
                <a:hlinkClick r:id="rId3">
                  <a:extLst>
                    <a:ext uri="{A12FA001-AC4F-418D-AE19-62706E023703}">
                      <ahyp:hlinkClr xmlns:ahyp="http://schemas.microsoft.com/office/drawing/2018/hyperlinkcolor" val="tx"/>
                    </a:ext>
                  </a:extLst>
                </a:hlinkClick>
              </a:rPr>
              <a:t>YOLO</a:t>
            </a:r>
            <a:endParaRPr lang="en-US" b="1" dirty="0"/>
          </a:p>
          <a:p>
            <a:pPr marL="457200" lvl="1" indent="0">
              <a:buNone/>
            </a:pPr>
            <a:r>
              <a:rPr lang="en-US" dirty="0"/>
              <a:t>One of the original neural networks to only take a single look at an input image, whereas earlier networks ran a classifier multiple times across a single image at different locations and scales.</a:t>
            </a:r>
          </a:p>
          <a:p>
            <a:r>
              <a:rPr lang="en-US" b="1" dirty="0">
                <a:hlinkClick r:id="rId4">
                  <a:extLst>
                    <a:ext uri="{A12FA001-AC4F-418D-AE19-62706E023703}">
                      <ahyp:hlinkClr xmlns:ahyp="http://schemas.microsoft.com/office/drawing/2018/hyperlinkcolor" val="tx"/>
                    </a:ext>
                  </a:extLst>
                </a:hlinkClick>
              </a:rPr>
              <a:t>Faster R-CNN</a:t>
            </a:r>
            <a:endParaRPr lang="en-US" b="1" dirty="0"/>
          </a:p>
          <a:p>
            <a:pPr marL="457200" lvl="1" indent="0">
              <a:buNone/>
            </a:pPr>
            <a:r>
              <a:rPr lang="en-US" dirty="0"/>
              <a:t>A network, expanding on </a:t>
            </a:r>
            <a:r>
              <a:rPr lang="en-US" dirty="0">
                <a:hlinkClick r:id="rId5">
                  <a:extLst>
                    <a:ext uri="{A12FA001-AC4F-418D-AE19-62706E023703}">
                      <ahyp:hlinkClr xmlns:ahyp="http://schemas.microsoft.com/office/drawing/2018/hyperlinkcolor" val="tx"/>
                    </a:ext>
                  </a:extLst>
                </a:hlinkClick>
              </a:rPr>
              <a:t>R-CNN</a:t>
            </a:r>
            <a:r>
              <a:rPr lang="en-US" dirty="0"/>
              <a:t> and </a:t>
            </a:r>
            <a:r>
              <a:rPr lang="en-US" dirty="0">
                <a:hlinkClick r:id="rId6">
                  <a:extLst>
                    <a:ext uri="{A12FA001-AC4F-418D-AE19-62706E023703}">
                      <ahyp:hlinkClr xmlns:ahyp="http://schemas.microsoft.com/office/drawing/2018/hyperlinkcolor" val="tx"/>
                    </a:ext>
                  </a:extLst>
                </a:hlinkClick>
              </a:rPr>
              <a:t>Fast R-CNN</a:t>
            </a:r>
            <a:r>
              <a:rPr lang="en-US" dirty="0"/>
              <a:t>, that integrates advances made in the earlier models by adding a Region Proposal Network on top of the Fast R-CNN model for an integrated object detection model.</a:t>
            </a:r>
          </a:p>
          <a:p>
            <a:r>
              <a:rPr lang="en-US" b="1" dirty="0" err="1">
                <a:hlinkClick r:id="rId7">
                  <a:extLst>
                    <a:ext uri="{A12FA001-AC4F-418D-AE19-62706E023703}">
                      <ahyp:hlinkClr xmlns:ahyp="http://schemas.microsoft.com/office/drawing/2018/hyperlinkcolor" val="tx"/>
                    </a:ext>
                  </a:extLst>
                </a:hlinkClick>
              </a:rPr>
              <a:t>MobileNet</a:t>
            </a:r>
            <a:endParaRPr lang="en-US" b="1" dirty="0"/>
          </a:p>
          <a:p>
            <a:pPr marL="457200" lvl="1" indent="0">
              <a:buNone/>
            </a:pPr>
            <a:r>
              <a:rPr lang="en-US" dirty="0"/>
              <a:t>A neural network architecture optimized for speed and size with minimal loss of inference accuracy through the use of techniques like </a:t>
            </a:r>
            <a:r>
              <a:rPr lang="en-US" dirty="0">
                <a:hlinkClick r:id="rId8">
                  <a:extLst>
                    <a:ext uri="{A12FA001-AC4F-418D-AE19-62706E023703}">
                      <ahyp:hlinkClr xmlns:ahyp="http://schemas.microsoft.com/office/drawing/2018/hyperlinkcolor" val="tx"/>
                    </a:ext>
                  </a:extLst>
                </a:hlinkClick>
              </a:rPr>
              <a:t>1x1 convolutions</a:t>
            </a:r>
            <a:r>
              <a:rPr lang="en-US" dirty="0"/>
              <a:t>. As such, </a:t>
            </a:r>
            <a:r>
              <a:rPr lang="en-US" dirty="0" err="1"/>
              <a:t>MobileNet</a:t>
            </a:r>
            <a:r>
              <a:rPr lang="en-US" dirty="0"/>
              <a:t> is more useful in mobile applications that substantially larger and slower networks.</a:t>
            </a:r>
          </a:p>
          <a:p>
            <a:endParaRPr lang="ar-LB" dirty="0"/>
          </a:p>
        </p:txBody>
      </p:sp>
    </p:spTree>
    <p:extLst>
      <p:ext uri="{BB962C8B-B14F-4D97-AF65-F5344CB8AC3E}">
        <p14:creationId xmlns:p14="http://schemas.microsoft.com/office/powerpoint/2010/main" val="359493437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6113F5-DA52-4003-A56A-F5753D5F8D0D}"/>
              </a:ext>
            </a:extLst>
          </p:cNvPr>
          <p:cNvSpPr>
            <a:spLocks noGrp="1"/>
          </p:cNvSpPr>
          <p:nvPr>
            <p:ph type="title"/>
          </p:nvPr>
        </p:nvSpPr>
        <p:spPr/>
        <p:txBody>
          <a:bodyPr/>
          <a:lstStyle/>
          <a:p>
            <a:r>
              <a:rPr lang="en-US" dirty="0"/>
              <a:t>Lesson Glossary</a:t>
            </a:r>
            <a:endParaRPr lang="ar-LB" dirty="0"/>
          </a:p>
        </p:txBody>
      </p:sp>
      <p:sp>
        <p:nvSpPr>
          <p:cNvPr id="3" name="Content Placeholder 2">
            <a:extLst>
              <a:ext uri="{FF2B5EF4-FFF2-40B4-BE49-F238E27FC236}">
                <a16:creationId xmlns:a16="http://schemas.microsoft.com/office/drawing/2014/main" id="{B6A4D1F4-9DE2-4E94-8A75-4FBC59285657}"/>
              </a:ext>
            </a:extLst>
          </p:cNvPr>
          <p:cNvSpPr>
            <a:spLocks noGrp="1"/>
          </p:cNvSpPr>
          <p:nvPr>
            <p:ph idx="1"/>
          </p:nvPr>
        </p:nvSpPr>
        <p:spPr/>
        <p:txBody>
          <a:bodyPr>
            <a:normAutofit fontScale="92500" lnSpcReduction="10000"/>
          </a:bodyPr>
          <a:lstStyle/>
          <a:p>
            <a:r>
              <a:rPr lang="en-US" b="1" dirty="0" err="1">
                <a:hlinkClick r:id="rId2">
                  <a:extLst>
                    <a:ext uri="{A12FA001-AC4F-418D-AE19-62706E023703}">
                      <ahyp:hlinkClr xmlns:ahyp="http://schemas.microsoft.com/office/drawing/2018/hyperlinkcolor" val="tx"/>
                    </a:ext>
                  </a:extLst>
                </a:hlinkClick>
              </a:rPr>
              <a:t>ResNet</a:t>
            </a:r>
            <a:endParaRPr lang="en-US" b="1" dirty="0"/>
          </a:p>
          <a:p>
            <a:pPr marL="457200" lvl="1" indent="0">
              <a:buNone/>
            </a:pPr>
            <a:r>
              <a:rPr lang="en-US" dirty="0"/>
              <a:t>A very deep neural network that made use of residual, or “skip” layers that pass information forward by a couple of layers. This helped deal with the </a:t>
            </a:r>
            <a:r>
              <a:rPr lang="en-US" dirty="0">
                <a:hlinkClick r:id="rId3">
                  <a:extLst>
                    <a:ext uri="{A12FA001-AC4F-418D-AE19-62706E023703}">
                      <ahyp:hlinkClr xmlns:ahyp="http://schemas.microsoft.com/office/drawing/2018/hyperlinkcolor" val="tx"/>
                    </a:ext>
                  </a:extLst>
                </a:hlinkClick>
              </a:rPr>
              <a:t>vanishing gradient problem</a:t>
            </a:r>
            <a:r>
              <a:rPr lang="en-US" dirty="0"/>
              <a:t> experienced by deeper neural networks.</a:t>
            </a:r>
          </a:p>
          <a:p>
            <a:r>
              <a:rPr lang="en-US" b="1" dirty="0">
                <a:hlinkClick r:id="rId4">
                  <a:extLst>
                    <a:ext uri="{A12FA001-AC4F-418D-AE19-62706E023703}">
                      <ahyp:hlinkClr xmlns:ahyp="http://schemas.microsoft.com/office/drawing/2018/hyperlinkcolor" val="tx"/>
                    </a:ext>
                  </a:extLst>
                </a:hlinkClick>
              </a:rPr>
              <a:t>Inception</a:t>
            </a:r>
            <a:endParaRPr lang="en-US" b="1" dirty="0"/>
          </a:p>
          <a:p>
            <a:pPr marL="457200" lvl="1" indent="0">
              <a:buNone/>
            </a:pPr>
            <a:r>
              <a:rPr lang="en-US" dirty="0"/>
              <a:t>A neural network making use of multiple different convolutions at each “layer” of the network, such as 1x1, 3x3 and 5x5 convolutions. The top architecture from the original paper is also known as </a:t>
            </a:r>
            <a:r>
              <a:rPr lang="en-US" dirty="0" err="1"/>
              <a:t>GoogLeNet</a:t>
            </a:r>
            <a:r>
              <a:rPr lang="en-US" dirty="0"/>
              <a:t>, an homage to </a:t>
            </a:r>
            <a:r>
              <a:rPr lang="en-US" dirty="0" err="1">
                <a:hlinkClick r:id="rId5">
                  <a:extLst>
                    <a:ext uri="{A12FA001-AC4F-418D-AE19-62706E023703}">
                      <ahyp:hlinkClr xmlns:ahyp="http://schemas.microsoft.com/office/drawing/2018/hyperlinkcolor" val="tx"/>
                    </a:ext>
                  </a:extLst>
                </a:hlinkClick>
              </a:rPr>
              <a:t>LeNet</a:t>
            </a:r>
            <a:r>
              <a:rPr lang="en-US" dirty="0"/>
              <a:t>, an early neural network used for character recognition.</a:t>
            </a:r>
          </a:p>
          <a:p>
            <a:r>
              <a:rPr lang="en-US" b="1" dirty="0"/>
              <a:t>Inference Precision</a:t>
            </a:r>
          </a:p>
          <a:p>
            <a:pPr marL="457200" lvl="1" indent="0">
              <a:buNone/>
            </a:pPr>
            <a:r>
              <a:rPr lang="en-US" dirty="0"/>
              <a:t>Precision refers to the level of detail to weights and biases in a neural network, whether in floating point precision or integer precision. Lower precision leads to lower accuracy, but with a positive trade-off for network speed and size.</a:t>
            </a:r>
          </a:p>
          <a:p>
            <a:endParaRPr lang="ar-LB" dirty="0"/>
          </a:p>
        </p:txBody>
      </p:sp>
    </p:spTree>
    <p:extLst>
      <p:ext uri="{BB962C8B-B14F-4D97-AF65-F5344CB8AC3E}">
        <p14:creationId xmlns:p14="http://schemas.microsoft.com/office/powerpoint/2010/main" val="163359771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3ABD6-AA94-41FF-8516-FA4DEB7E44FA}"/>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US"/>
              <a:t>Lesson 3 – The Model Optimizer</a:t>
            </a:r>
          </a:p>
        </p:txBody>
      </p:sp>
      <p:pic>
        <p:nvPicPr>
          <p:cNvPr id="5" name="Content Placeholder 4" descr="A screenshot of a cell phone&#10;&#10;Description automatically generated">
            <a:extLst>
              <a:ext uri="{FF2B5EF4-FFF2-40B4-BE49-F238E27FC236}">
                <a16:creationId xmlns:a16="http://schemas.microsoft.com/office/drawing/2014/main" id="{9B8C714A-A42C-4939-A6F7-C584B2B09DDB}"/>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152" r="1" b="5419"/>
          <a:stretch/>
        </p:blipFill>
        <p:spPr>
          <a:xfrm>
            <a:off x="828675" y="1825626"/>
            <a:ext cx="10525125" cy="4351338"/>
          </a:xfrm>
          <a:prstGeom prst="rect">
            <a:avLst/>
          </a:prstGeom>
        </p:spPr>
      </p:pic>
    </p:spTree>
    <p:extLst>
      <p:ext uri="{BB962C8B-B14F-4D97-AF65-F5344CB8AC3E}">
        <p14:creationId xmlns:p14="http://schemas.microsoft.com/office/powerpoint/2010/main" val="368634774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FE93E47-03C4-457A-8DC1-8B7F40562140}"/>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US" sz="5400">
                <a:solidFill>
                  <a:srgbClr val="FFFFFF"/>
                </a:solidFill>
              </a:rPr>
              <a:t>The Model Optimizer</a:t>
            </a:r>
          </a:p>
        </p:txBody>
      </p:sp>
      <p:cxnSp>
        <p:nvCxnSpPr>
          <p:cNvPr id="14" name="Straight Connector 13">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7" name="Picture 6" descr="A screenshot of a cell phone&#10;&#10;Description automatically generated">
            <a:extLst>
              <a:ext uri="{FF2B5EF4-FFF2-40B4-BE49-F238E27FC236}">
                <a16:creationId xmlns:a16="http://schemas.microsoft.com/office/drawing/2014/main" id="{97266811-C4E8-4C49-8A24-B7EFFCA116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1567" y="3252614"/>
            <a:ext cx="5455917" cy="2346044"/>
          </a:xfrm>
          <a:prstGeom prst="rect">
            <a:avLst/>
          </a:prstGeom>
        </p:spPr>
      </p:pic>
      <p:cxnSp>
        <p:nvCxnSpPr>
          <p:cNvPr id="16" name="Straight Connector 15">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5" name="Content Placeholder 4" descr="A screenshot of a cell phone&#10;&#10;Description automatically generated">
            <a:extLst>
              <a:ext uri="{FF2B5EF4-FFF2-40B4-BE49-F238E27FC236}">
                <a16:creationId xmlns:a16="http://schemas.microsoft.com/office/drawing/2014/main" id="{BB54588A-BB53-41DB-B4B8-1A8E97C86C47}"/>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445073" y="3273074"/>
            <a:ext cx="5455917" cy="2305125"/>
          </a:xfrm>
          <a:prstGeom prst="rect">
            <a:avLst/>
          </a:prstGeom>
        </p:spPr>
      </p:pic>
    </p:spTree>
    <p:extLst>
      <p:ext uri="{BB962C8B-B14F-4D97-AF65-F5344CB8AC3E}">
        <p14:creationId xmlns:p14="http://schemas.microsoft.com/office/powerpoint/2010/main" val="158634524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E1FC7B4-E4A7-4452-B413-1A623E3A72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bg1">
              <a:alpha val="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3">
            <a:extLst>
              <a:ext uri="{FF2B5EF4-FFF2-40B4-BE49-F238E27FC236}">
                <a16:creationId xmlns:a16="http://schemas.microsoft.com/office/drawing/2014/main" id="{E0709AF0-24F0-4486-B189-BE6386BDB1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11">
            <a:extLst>
              <a:ext uri="{FF2B5EF4-FFF2-40B4-BE49-F238E27FC236}">
                <a16:creationId xmlns:a16="http://schemas.microsoft.com/office/drawing/2014/main" id="{FBE3B62F-5853-4A3C-B050-6186351A71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A03C6D51-CF04-4D22-AA2C-A892ADF93C5D}"/>
              </a:ext>
            </a:extLst>
          </p:cNvPr>
          <p:cNvSpPr>
            <a:spLocks noGrp="1"/>
          </p:cNvSpPr>
          <p:nvPr>
            <p:ph type="title"/>
          </p:nvPr>
        </p:nvSpPr>
        <p:spPr>
          <a:xfrm>
            <a:off x="833002" y="448253"/>
            <a:ext cx="10520702" cy="1325563"/>
          </a:xfrm>
        </p:spPr>
        <p:txBody>
          <a:bodyPr>
            <a:normAutofit/>
          </a:bodyPr>
          <a:lstStyle/>
          <a:p>
            <a:r>
              <a:rPr lang="en-US" dirty="0"/>
              <a:t>Optimization Techniques - Quantization</a:t>
            </a:r>
            <a:endParaRPr lang="ar-LB" dirty="0"/>
          </a:p>
        </p:txBody>
      </p:sp>
      <p:sp>
        <p:nvSpPr>
          <p:cNvPr id="3" name="Content Placeholder 2">
            <a:extLst>
              <a:ext uri="{FF2B5EF4-FFF2-40B4-BE49-F238E27FC236}">
                <a16:creationId xmlns:a16="http://schemas.microsoft.com/office/drawing/2014/main" id="{457E8480-7097-4F98-B77C-B5614061A2AE}"/>
              </a:ext>
            </a:extLst>
          </p:cNvPr>
          <p:cNvSpPr>
            <a:spLocks noGrp="1"/>
          </p:cNvSpPr>
          <p:nvPr>
            <p:ph idx="1"/>
          </p:nvPr>
        </p:nvSpPr>
        <p:spPr>
          <a:xfrm>
            <a:off x="838200" y="1681019"/>
            <a:ext cx="6116782" cy="4495944"/>
          </a:xfrm>
        </p:spPr>
        <p:txBody>
          <a:bodyPr>
            <a:normAutofit/>
          </a:bodyPr>
          <a:lstStyle/>
          <a:p>
            <a:r>
              <a:rPr lang="en-US" sz="1600" dirty="0"/>
              <a:t>How many bits are used to represent the weights and biases of the model.</a:t>
            </a:r>
          </a:p>
          <a:p>
            <a:r>
              <a:rPr lang="en-US" sz="1600" dirty="0"/>
              <a:t>During training, having these very accurate numbers can be helpful, but it’s often the case in inference that the precision can be reduced without substantial loss of accuracy. </a:t>
            </a:r>
          </a:p>
          <a:p>
            <a:r>
              <a:rPr lang="en-US" sz="1600" dirty="0"/>
              <a:t>Quantization is the process of reducing the precision of a model.</a:t>
            </a:r>
          </a:p>
          <a:p>
            <a:r>
              <a:rPr lang="en-US" sz="1600" dirty="0"/>
              <a:t>With the </a:t>
            </a:r>
            <a:r>
              <a:rPr lang="en-US" sz="1600" dirty="0" err="1"/>
              <a:t>OpenVINO</a:t>
            </a:r>
            <a:r>
              <a:rPr lang="en-US" sz="1600" dirty="0"/>
              <a:t>™ Toolkit, models usually default to FP32, or 32-bit floating point values, while FP16 and INT8, for 16-bit floating point and 8-bit integer values, are also available (INT8 is only currently available in the Pre-Trained Models; the Model Optimizer does not currently support that level of precision). </a:t>
            </a:r>
          </a:p>
          <a:p>
            <a:r>
              <a:rPr lang="en-US" sz="1600" dirty="0"/>
              <a:t>FP16 and INT8 will lose some accuracy, but the model will be smaller in memory and compute times faster.</a:t>
            </a:r>
          </a:p>
          <a:p>
            <a:r>
              <a:rPr lang="en-US" sz="1600" dirty="0"/>
              <a:t> Therefore, quantization is a common method used for running models at the edge.</a:t>
            </a:r>
            <a:endParaRPr lang="ar-LB" sz="1600" dirty="0"/>
          </a:p>
        </p:txBody>
      </p:sp>
      <p:pic>
        <p:nvPicPr>
          <p:cNvPr id="5" name="Picture 4">
            <a:extLst>
              <a:ext uri="{FF2B5EF4-FFF2-40B4-BE49-F238E27FC236}">
                <a16:creationId xmlns:a16="http://schemas.microsoft.com/office/drawing/2014/main" id="{A320A7EB-F792-4639-9D32-6EF84F8A76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53407" y="2725892"/>
            <a:ext cx="4935970" cy="2245866"/>
          </a:xfrm>
          <a:prstGeom prst="rect">
            <a:avLst/>
          </a:prstGeom>
        </p:spPr>
      </p:pic>
    </p:spTree>
    <p:extLst>
      <p:ext uri="{BB962C8B-B14F-4D97-AF65-F5344CB8AC3E}">
        <p14:creationId xmlns:p14="http://schemas.microsoft.com/office/powerpoint/2010/main" val="416493925"/>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17517EF-BD4D-4055-BDB4-A322C53568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0ADDB668-2CA4-4D2B-9C34-3487CA330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553" y="304802"/>
            <a:ext cx="11097349" cy="1573149"/>
          </a:xfrm>
          <a:prstGeom prst="rect">
            <a:avLst/>
          </a:prstGeom>
          <a:ln w="12700">
            <a:solidFill>
              <a:srgbClr val="EFEFEF"/>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2568BC19-F052-4108-93E1-6A3D1DEC07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4784" y="764424"/>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6" name="Rectangle 15">
            <a:extLst>
              <a:ext uri="{FF2B5EF4-FFF2-40B4-BE49-F238E27FC236}">
                <a16:creationId xmlns:a16="http://schemas.microsoft.com/office/drawing/2014/main" id="{D5FD337D-4D6B-4C8B-B6F5-121097E098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130604" y="1071836"/>
            <a:ext cx="1021458" cy="9144"/>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5" name="Content Placeholder 4" descr="A screenshot of a cell phone&#10;&#10;Description automatically generated">
            <a:extLst>
              <a:ext uri="{FF2B5EF4-FFF2-40B4-BE49-F238E27FC236}">
                <a16:creationId xmlns:a16="http://schemas.microsoft.com/office/drawing/2014/main" id="{A1DB0B6B-FC3A-4EA5-B91A-796DDEAB085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49954" y="2091095"/>
            <a:ext cx="9295556" cy="4206240"/>
          </a:xfrm>
          <a:prstGeom prst="rect">
            <a:avLst/>
          </a:prstGeom>
        </p:spPr>
      </p:pic>
    </p:spTree>
    <p:extLst>
      <p:ext uri="{BB962C8B-B14F-4D97-AF65-F5344CB8AC3E}">
        <p14:creationId xmlns:p14="http://schemas.microsoft.com/office/powerpoint/2010/main" val="380596351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3A826B85-D58A-48FB-ABB8-881A5F8CC2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407EF95-14B4-4815-898A-9597F2B8F629}"/>
              </a:ext>
            </a:extLst>
          </p:cNvPr>
          <p:cNvSpPr>
            <a:spLocks noGrp="1"/>
          </p:cNvSpPr>
          <p:nvPr>
            <p:ph type="title"/>
          </p:nvPr>
        </p:nvSpPr>
        <p:spPr>
          <a:xfrm>
            <a:off x="960120" y="5419725"/>
            <a:ext cx="10271760" cy="936626"/>
          </a:xfrm>
        </p:spPr>
        <p:txBody>
          <a:bodyPr vert="horz" lIns="91440" tIns="45720" rIns="91440" bIns="45720" rtlCol="0" anchor="ctr">
            <a:normAutofit/>
          </a:bodyPr>
          <a:lstStyle/>
          <a:p>
            <a:pPr algn="ctr"/>
            <a:r>
              <a:rPr lang="en-US" sz="4000">
                <a:solidFill>
                  <a:schemeClr val="tx1">
                    <a:lumMod val="75000"/>
                    <a:lumOff val="25000"/>
                  </a:schemeClr>
                </a:solidFill>
              </a:rPr>
              <a:t>Optimization Techniques - Freezing</a:t>
            </a:r>
          </a:p>
        </p:txBody>
      </p:sp>
      <p:sp>
        <p:nvSpPr>
          <p:cNvPr id="23" name="Rounded Rectangle 5">
            <a:extLst>
              <a:ext uri="{FF2B5EF4-FFF2-40B4-BE49-F238E27FC236}">
                <a16:creationId xmlns:a16="http://schemas.microsoft.com/office/drawing/2014/main" id="{20B579A7-44A3-4863-B4F6-E1E3D667A5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120" y="990600"/>
            <a:ext cx="10271760" cy="4305300"/>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close up of text on a white background&#10;&#10;Description automatically generated">
            <a:extLst>
              <a:ext uri="{FF2B5EF4-FFF2-40B4-BE49-F238E27FC236}">
                <a16:creationId xmlns:a16="http://schemas.microsoft.com/office/drawing/2014/main" id="{1123430F-07E6-4AD7-88BE-C116368F7B18}"/>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r="2" b="5389"/>
          <a:stretch/>
        </p:blipFill>
        <p:spPr>
          <a:xfrm>
            <a:off x="1281684" y="1309878"/>
            <a:ext cx="9628632" cy="3666744"/>
          </a:xfrm>
          <a:prstGeom prst="rect">
            <a:avLst/>
          </a:prstGeom>
          <a:effectLst/>
        </p:spPr>
      </p:pic>
    </p:spTree>
    <p:extLst>
      <p:ext uri="{BB962C8B-B14F-4D97-AF65-F5344CB8AC3E}">
        <p14:creationId xmlns:p14="http://schemas.microsoft.com/office/powerpoint/2010/main" val="254027164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E1FC7B4-E4A7-4452-B413-1A623E3A72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bg1">
              <a:alpha val="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3">
            <a:extLst>
              <a:ext uri="{FF2B5EF4-FFF2-40B4-BE49-F238E27FC236}">
                <a16:creationId xmlns:a16="http://schemas.microsoft.com/office/drawing/2014/main" id="{E0709AF0-24F0-4486-B189-BE6386BDB1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11">
            <a:extLst>
              <a:ext uri="{FF2B5EF4-FFF2-40B4-BE49-F238E27FC236}">
                <a16:creationId xmlns:a16="http://schemas.microsoft.com/office/drawing/2014/main" id="{FBE3B62F-5853-4A3C-B050-6186351A71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CB5F6116-BC72-4E7D-8C8A-2847EBE1D139}"/>
              </a:ext>
            </a:extLst>
          </p:cNvPr>
          <p:cNvSpPr>
            <a:spLocks noGrp="1"/>
          </p:cNvSpPr>
          <p:nvPr>
            <p:ph type="title"/>
          </p:nvPr>
        </p:nvSpPr>
        <p:spPr>
          <a:xfrm>
            <a:off x="833002" y="448253"/>
            <a:ext cx="10520702" cy="1325563"/>
          </a:xfrm>
        </p:spPr>
        <p:txBody>
          <a:bodyPr>
            <a:normAutofit/>
          </a:bodyPr>
          <a:lstStyle/>
          <a:p>
            <a:r>
              <a:rPr lang="en-US" dirty="0"/>
              <a:t>Optimization Techniques - Fusion</a:t>
            </a:r>
            <a:endParaRPr lang="ar-LB" dirty="0"/>
          </a:p>
        </p:txBody>
      </p:sp>
      <p:sp>
        <p:nvSpPr>
          <p:cNvPr id="3" name="Content Placeholder 2">
            <a:extLst>
              <a:ext uri="{FF2B5EF4-FFF2-40B4-BE49-F238E27FC236}">
                <a16:creationId xmlns:a16="http://schemas.microsoft.com/office/drawing/2014/main" id="{6EB48EAB-3CFB-4908-828F-99E40A00A0B7}"/>
              </a:ext>
            </a:extLst>
          </p:cNvPr>
          <p:cNvSpPr>
            <a:spLocks noGrp="1"/>
          </p:cNvSpPr>
          <p:nvPr>
            <p:ph idx="1"/>
          </p:nvPr>
        </p:nvSpPr>
        <p:spPr>
          <a:xfrm>
            <a:off x="838200" y="2191807"/>
            <a:ext cx="4936067" cy="3985155"/>
          </a:xfrm>
        </p:spPr>
        <p:txBody>
          <a:bodyPr>
            <a:normAutofit/>
          </a:bodyPr>
          <a:lstStyle/>
          <a:p>
            <a:r>
              <a:rPr lang="en-US" sz="2000"/>
              <a:t>Fusion relates to combining multiple layer operations into a single operation.</a:t>
            </a:r>
          </a:p>
          <a:p>
            <a:r>
              <a:rPr lang="en-US" sz="2000"/>
              <a:t> For example, a batch normalization layer, activation layer, and convolutional layer could be combined into a single operation. </a:t>
            </a:r>
          </a:p>
          <a:p>
            <a:r>
              <a:rPr lang="en-US" sz="2000"/>
              <a:t>This can be particularly useful for GPU inference, where the separate operations may occur on separate GPU kernels, while a fused operation occurs on one kernel, thereby incurring less overhead in switching from one kernel to the next.</a:t>
            </a:r>
            <a:endParaRPr lang="ar-LB" sz="2000"/>
          </a:p>
        </p:txBody>
      </p:sp>
      <p:pic>
        <p:nvPicPr>
          <p:cNvPr id="5" name="Picture 4" descr="A close up of a sign&#10;&#10;Description automatically generated">
            <a:extLst>
              <a:ext uri="{FF2B5EF4-FFF2-40B4-BE49-F238E27FC236}">
                <a16:creationId xmlns:a16="http://schemas.microsoft.com/office/drawing/2014/main" id="{BABBBBED-F9E7-4B91-BC8B-40BE837AA9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17734" y="2431011"/>
            <a:ext cx="4935970" cy="3506748"/>
          </a:xfrm>
          <a:prstGeom prst="rect">
            <a:avLst/>
          </a:prstGeom>
        </p:spPr>
      </p:pic>
    </p:spTree>
    <p:extLst>
      <p:ext uri="{BB962C8B-B14F-4D97-AF65-F5344CB8AC3E}">
        <p14:creationId xmlns:p14="http://schemas.microsoft.com/office/powerpoint/2010/main" val="3054408806"/>
      </p:ext>
    </p:extLst>
  </p:cSld>
  <p:clrMapOvr>
    <a:overrideClrMapping bg1="dk1" tx1="lt1" bg2="dk2" tx2="lt2" accent1="accent1" accent2="accent2" accent3="accent3" accent4="accent4" accent5="accent5" accent6="accent6" hlink="hlink" folHlink="folHlink"/>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57EF87-7561-4771-8548-349E965715DD}"/>
              </a:ext>
            </a:extLst>
          </p:cNvPr>
          <p:cNvSpPr>
            <a:spLocks noGrp="1"/>
          </p:cNvSpPr>
          <p:nvPr>
            <p:ph type="title"/>
          </p:nvPr>
        </p:nvSpPr>
        <p:spPr>
          <a:xfrm>
            <a:off x="391378" y="320675"/>
            <a:ext cx="11407487" cy="1325563"/>
          </a:xfrm>
        </p:spPr>
        <p:txBody>
          <a:bodyPr>
            <a:normAutofit/>
          </a:bodyPr>
          <a:lstStyle/>
          <a:p>
            <a:r>
              <a:rPr lang="en-US" sz="5400"/>
              <a:t>Supported Frameworks</a:t>
            </a:r>
            <a:endParaRPr lang="ar-LB" sz="5400"/>
          </a:p>
        </p:txBody>
      </p:sp>
      <p:graphicFrame>
        <p:nvGraphicFramePr>
          <p:cNvPr id="5" name="Content Placeholder 2">
            <a:extLst>
              <a:ext uri="{FF2B5EF4-FFF2-40B4-BE49-F238E27FC236}">
                <a16:creationId xmlns:a16="http://schemas.microsoft.com/office/drawing/2014/main" id="{E40D210E-B1DF-40AC-9F12-F581ADD4F58A}"/>
              </a:ext>
            </a:extLst>
          </p:cNvPr>
          <p:cNvGraphicFramePr>
            <a:graphicFrameLocks noGrp="1"/>
          </p:cNvGraphicFramePr>
          <p:nvPr>
            <p:ph idx="1"/>
            <p:extLst>
              <p:ext uri="{D42A27DB-BD31-4B8C-83A1-F6EECF244321}">
                <p14:modId xmlns:p14="http://schemas.microsoft.com/office/powerpoint/2010/main" val="1122419108"/>
              </p:ext>
            </p:extLst>
          </p:nvPr>
        </p:nvGraphicFramePr>
        <p:xfrm>
          <a:off x="391379" y="1825625"/>
          <a:ext cx="11407487"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6785888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2">
            <a:alpha val="35000"/>
          </a:schemeClr>
        </a:solidFill>
        <a:effectLst/>
      </p:bgPr>
    </p:bg>
    <p:spTree>
      <p:nvGrpSpPr>
        <p:cNvPr id="1" name=""/>
        <p:cNvGrpSpPr/>
        <p:nvPr/>
      </p:nvGrpSpPr>
      <p:grpSpPr>
        <a:xfrm>
          <a:off x="0" y="0"/>
          <a:ext cx="0" cy="0"/>
          <a:chOff x="0" y="0"/>
          <a:chExt cx="0" cy="0"/>
        </a:xfrm>
      </p:grpSpPr>
      <p:sp>
        <p:nvSpPr>
          <p:cNvPr id="35" name="Rectangle 9">
            <a:extLst>
              <a:ext uri="{FF2B5EF4-FFF2-40B4-BE49-F238E27FC236}">
                <a16:creationId xmlns:a16="http://schemas.microsoft.com/office/drawing/2014/main" id="{05AD3998-CF72-48F6-90B8-F03F9C98A8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78324" y="727069"/>
            <a:ext cx="10713676" cy="54333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17CDA00-093B-41BE-A0C5-EBFCBE0BED01}"/>
              </a:ext>
            </a:extLst>
          </p:cNvPr>
          <p:cNvSpPr>
            <a:spLocks noGrp="1"/>
          </p:cNvSpPr>
          <p:nvPr>
            <p:ph type="title"/>
          </p:nvPr>
        </p:nvSpPr>
        <p:spPr>
          <a:xfrm>
            <a:off x="422144" y="301420"/>
            <a:ext cx="5294293" cy="2956085"/>
          </a:xfrm>
        </p:spPr>
        <p:txBody>
          <a:bodyPr anchor="ctr">
            <a:normAutofit/>
          </a:bodyPr>
          <a:lstStyle/>
          <a:p>
            <a:r>
              <a:rPr lang="en-US" sz="4800"/>
              <a:t>What are Intermediate Representations (IR)</a:t>
            </a:r>
            <a:endParaRPr lang="ar-LB" sz="4800"/>
          </a:p>
        </p:txBody>
      </p:sp>
      <p:sp>
        <p:nvSpPr>
          <p:cNvPr id="3" name="Content Placeholder 2">
            <a:extLst>
              <a:ext uri="{FF2B5EF4-FFF2-40B4-BE49-F238E27FC236}">
                <a16:creationId xmlns:a16="http://schemas.microsoft.com/office/drawing/2014/main" id="{A28A4AC8-984D-4CC8-B40C-44C977FA065A}"/>
              </a:ext>
            </a:extLst>
          </p:cNvPr>
          <p:cNvSpPr>
            <a:spLocks noGrp="1"/>
          </p:cNvSpPr>
          <p:nvPr>
            <p:ph idx="1"/>
          </p:nvPr>
        </p:nvSpPr>
        <p:spPr>
          <a:xfrm>
            <a:off x="6003984" y="281395"/>
            <a:ext cx="4956417" cy="2984320"/>
          </a:xfrm>
        </p:spPr>
        <p:txBody>
          <a:bodyPr anchor="ctr">
            <a:normAutofit/>
          </a:bodyPr>
          <a:lstStyle/>
          <a:p>
            <a:r>
              <a:rPr lang="en-US" sz="1800"/>
              <a:t>IRs are like a shared dialect of neural network layers</a:t>
            </a:r>
            <a:endParaRPr lang="ar-LB" sz="1800"/>
          </a:p>
        </p:txBody>
      </p:sp>
      <p:cxnSp>
        <p:nvCxnSpPr>
          <p:cNvPr id="36" name="Straight Connector 11">
            <a:extLst>
              <a:ext uri="{FF2B5EF4-FFF2-40B4-BE49-F238E27FC236}">
                <a16:creationId xmlns:a16="http://schemas.microsoft.com/office/drawing/2014/main" id="{F085D7B9-E066-4923-8CB7-294BF306296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11365990" y="5610"/>
            <a:ext cx="0" cy="6858000"/>
          </a:xfrm>
          <a:prstGeom prst="line">
            <a:avLst/>
          </a:prstGeom>
          <a:ln w="9525" cap="rnd">
            <a:solidFill>
              <a:schemeClr val="accent5"/>
            </a:solidFill>
            <a:prstDash val="dash"/>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25443840-A796-4C43-8DC1-1B738EFEC52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51930"/>
            <a:ext cx="12192000" cy="0"/>
          </a:xfrm>
          <a:prstGeom prst="line">
            <a:avLst/>
          </a:prstGeom>
          <a:ln w="9525" cap="rnd">
            <a:solidFill>
              <a:schemeClr val="accent5"/>
            </a:solidFill>
            <a:prstDash val="dash"/>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12B7D5BF-766A-4865-A35F-7AF8244836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70161"/>
            <a:ext cx="475488" cy="2790226"/>
          </a:xfrm>
          <a:prstGeom prst="rect">
            <a:avLst/>
          </a:prstGeom>
          <a:solidFill>
            <a:schemeClr val="accent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screenshot of a cell phone&#10;&#10;Description automatically generated">
            <a:extLst>
              <a:ext uri="{FF2B5EF4-FFF2-40B4-BE49-F238E27FC236}">
                <a16:creationId xmlns:a16="http://schemas.microsoft.com/office/drawing/2014/main" id="{423717C3-D730-4038-80A3-27EE48A388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71685" y="3208294"/>
            <a:ext cx="7059010" cy="2943636"/>
          </a:xfrm>
          <a:prstGeom prst="rect">
            <a:avLst/>
          </a:prstGeom>
        </p:spPr>
      </p:pic>
    </p:spTree>
    <p:extLst>
      <p:ext uri="{BB962C8B-B14F-4D97-AF65-F5344CB8AC3E}">
        <p14:creationId xmlns:p14="http://schemas.microsoft.com/office/powerpoint/2010/main" val="246307556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448055"/>
            <a:ext cx="3414370" cy="3801257"/>
          </a:xfrm>
          <a:prstGeom prst="rect">
            <a:avLst/>
          </a:prstGeom>
          <a:solidFill>
            <a:srgbClr val="4E5C7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pic>
        <p:nvPicPr>
          <p:cNvPr id="5" name="Content Placeholder 4" descr="A screenshot of a cell phone&#10;&#10;Description automatically generated">
            <a:extLst>
              <a:ext uri="{FF2B5EF4-FFF2-40B4-BE49-F238E27FC236}">
                <a16:creationId xmlns:a16="http://schemas.microsoft.com/office/drawing/2014/main" id="{6A069150-2A9B-499E-8055-5DD5C4CFD975}"/>
              </a:ext>
            </a:extLst>
          </p:cNvPr>
          <p:cNvPicPr>
            <a:picLocks noChangeAspect="1"/>
          </p:cNvPicPr>
          <p:nvPr/>
        </p:nvPicPr>
        <p:blipFill rotWithShape="1">
          <a:blip r:embed="rId2">
            <a:extLst>
              <a:ext uri="{28A0092B-C50C-407E-A947-70E740481C1C}">
                <a14:useLocalDpi xmlns:a14="http://schemas.microsoft.com/office/drawing/2010/main" val="0"/>
              </a:ext>
            </a:extLst>
          </a:blip>
          <a:srcRect t="2913" r="-1" b="-1"/>
          <a:stretch/>
        </p:blipFill>
        <p:spPr>
          <a:xfrm>
            <a:off x="4044603" y="448056"/>
            <a:ext cx="7680450" cy="3802932"/>
          </a:xfrm>
          <a:prstGeom prst="rect">
            <a:avLst/>
          </a:prstGeom>
        </p:spPr>
      </p:pic>
      <p:sp>
        <p:nvSpPr>
          <p:cNvPr id="14" name="Rectangle 13">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19227"/>
            <a:ext cx="3414369" cy="1979852"/>
          </a:xfrm>
          <a:prstGeom prst="rect">
            <a:avLst/>
          </a:prstGeom>
          <a:solidFill>
            <a:schemeClr val="accent5">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6" name="Rectangle 15">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4603" y="4416552"/>
            <a:ext cx="7688475" cy="1984248"/>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8">
            <a:extLst>
              <a:ext uri="{FF2B5EF4-FFF2-40B4-BE49-F238E27FC236}">
                <a16:creationId xmlns:a16="http://schemas.microsoft.com/office/drawing/2014/main" id="{BFD91E9A-4F39-4EED-97CC-F2CB8C121675}"/>
              </a:ext>
            </a:extLst>
          </p:cNvPr>
          <p:cNvSpPr>
            <a:spLocks noGrp="1"/>
          </p:cNvSpPr>
          <p:nvPr>
            <p:ph idx="1"/>
          </p:nvPr>
        </p:nvSpPr>
        <p:spPr>
          <a:xfrm>
            <a:off x="4379709" y="4642338"/>
            <a:ext cx="7037591" cy="1564310"/>
          </a:xfrm>
        </p:spPr>
        <p:txBody>
          <a:bodyPr anchor="ctr">
            <a:normAutofit/>
          </a:bodyPr>
          <a:lstStyle/>
          <a:p>
            <a:r>
              <a:rPr lang="en-US" sz="1800" dirty="0"/>
              <a:t>The Intermediate Representation Is a model where specific layers of supported deep learning frameworks are replaced with layers in the “dialect” of the Inference Engine.</a:t>
            </a:r>
          </a:p>
        </p:txBody>
      </p:sp>
    </p:spTree>
    <p:extLst>
      <p:ext uri="{BB962C8B-B14F-4D97-AF65-F5344CB8AC3E}">
        <p14:creationId xmlns:p14="http://schemas.microsoft.com/office/powerpoint/2010/main" val="17727474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448055"/>
            <a:ext cx="3414370" cy="3801257"/>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523A0FF7-8E71-4BDD-8426-4F103418C0C0}"/>
              </a:ext>
            </a:extLst>
          </p:cNvPr>
          <p:cNvSpPr>
            <a:spLocks noGrp="1"/>
          </p:cNvSpPr>
          <p:nvPr>
            <p:ph type="title"/>
          </p:nvPr>
        </p:nvSpPr>
        <p:spPr>
          <a:xfrm>
            <a:off x="777240" y="731519"/>
            <a:ext cx="2845191" cy="3237579"/>
          </a:xfrm>
        </p:spPr>
        <p:txBody>
          <a:bodyPr>
            <a:normAutofit/>
          </a:bodyPr>
          <a:lstStyle/>
          <a:p>
            <a:r>
              <a:rPr lang="en-US" sz="3800">
                <a:solidFill>
                  <a:srgbClr val="FFFFFF"/>
                </a:solidFill>
              </a:rPr>
              <a:t>Using the Model Optimizer with Tensorflow Models</a:t>
            </a:r>
            <a:endParaRPr lang="ar-LB" sz="3800">
              <a:solidFill>
                <a:srgbClr val="FFFFFF"/>
              </a:solidFill>
            </a:endParaRPr>
          </a:p>
        </p:txBody>
      </p:sp>
      <p:pic>
        <p:nvPicPr>
          <p:cNvPr id="5" name="Content Placeholder 4" descr="A screenshot of a cell phone&#10;&#10;Description automatically generated">
            <a:extLst>
              <a:ext uri="{FF2B5EF4-FFF2-40B4-BE49-F238E27FC236}">
                <a16:creationId xmlns:a16="http://schemas.microsoft.com/office/drawing/2014/main" id="{0DE05998-C936-4B86-99F3-AE40FB553A44}"/>
              </a:ext>
            </a:extLst>
          </p:cNvPr>
          <p:cNvPicPr>
            <a:picLocks noChangeAspect="1"/>
          </p:cNvPicPr>
          <p:nvPr/>
        </p:nvPicPr>
        <p:blipFill rotWithShape="1">
          <a:blip r:embed="rId2">
            <a:extLst>
              <a:ext uri="{28A0092B-C50C-407E-A947-70E740481C1C}">
                <a14:useLocalDpi xmlns:a14="http://schemas.microsoft.com/office/drawing/2010/main" val="0"/>
              </a:ext>
            </a:extLst>
          </a:blip>
          <a:srcRect l="980" r="2586" b="2"/>
          <a:stretch/>
        </p:blipFill>
        <p:spPr>
          <a:xfrm>
            <a:off x="4044603" y="448056"/>
            <a:ext cx="7680450" cy="3802932"/>
          </a:xfrm>
          <a:prstGeom prst="rect">
            <a:avLst/>
          </a:prstGeom>
        </p:spPr>
      </p:pic>
      <p:sp>
        <p:nvSpPr>
          <p:cNvPr id="14" name="Rectangle 13">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19227"/>
            <a:ext cx="3414369" cy="1979852"/>
          </a:xfrm>
          <a:prstGeom prst="rect">
            <a:avLst/>
          </a:prstGeom>
          <a:solidFill>
            <a:schemeClr val="accent5">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6" name="Rectangle 15">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4603" y="4416552"/>
            <a:ext cx="7688475" cy="1984248"/>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6" descr="A screenshot of a cell phone&#10;&#10;Description automatically generated">
            <a:extLst>
              <a:ext uri="{FF2B5EF4-FFF2-40B4-BE49-F238E27FC236}">
                <a16:creationId xmlns:a16="http://schemas.microsoft.com/office/drawing/2014/main" id="{5DAB19C5-6E92-49E7-B1DB-B4840764D12B}"/>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301672" y="4462809"/>
            <a:ext cx="4426395" cy="1891733"/>
          </a:xfrm>
        </p:spPr>
      </p:pic>
    </p:spTree>
    <p:extLst>
      <p:ext uri="{BB962C8B-B14F-4D97-AF65-F5344CB8AC3E}">
        <p14:creationId xmlns:p14="http://schemas.microsoft.com/office/powerpoint/2010/main" val="48353076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1707FC24-6981-43D9-B525-C7832BA22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11449"/>
            <a:ext cx="4332307" cy="6179552"/>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D0FE76A-88BF-4B59-B116-206D92CFA37D}"/>
              </a:ext>
            </a:extLst>
          </p:cNvPr>
          <p:cNvSpPr>
            <a:spLocks noGrp="1"/>
          </p:cNvSpPr>
          <p:nvPr>
            <p:ph type="title"/>
          </p:nvPr>
        </p:nvSpPr>
        <p:spPr>
          <a:xfrm>
            <a:off x="742950" y="742951"/>
            <a:ext cx="3476625" cy="4962524"/>
          </a:xfrm>
        </p:spPr>
        <p:txBody>
          <a:bodyPr vert="horz" lIns="91440" tIns="45720" rIns="91440" bIns="45720" rtlCol="0" anchor="ctr">
            <a:normAutofit/>
          </a:bodyPr>
          <a:lstStyle/>
          <a:p>
            <a:pPr algn="ctr"/>
            <a:r>
              <a:rPr lang="en-US" sz="4800" kern="1200">
                <a:solidFill>
                  <a:srgbClr val="FFFFFF"/>
                </a:solidFill>
                <a:latin typeface="+mj-lt"/>
                <a:ea typeface="+mj-ea"/>
                <a:cs typeface="+mj-cs"/>
              </a:rPr>
              <a:t>Using the Model Optimizer with caffe Models</a:t>
            </a:r>
          </a:p>
        </p:txBody>
      </p:sp>
      <p:pic>
        <p:nvPicPr>
          <p:cNvPr id="5" name="Content Placeholder 4" descr="A screenshot of a cell phone&#10;&#10;Description automatically generated">
            <a:extLst>
              <a:ext uri="{FF2B5EF4-FFF2-40B4-BE49-F238E27FC236}">
                <a16:creationId xmlns:a16="http://schemas.microsoft.com/office/drawing/2014/main" id="{DFF12DBD-B3BD-4E4B-B142-E25406F3A7A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194300" y="3544888"/>
            <a:ext cx="6470650" cy="2616200"/>
          </a:xfrm>
        </p:spPr>
      </p:pic>
      <p:pic>
        <p:nvPicPr>
          <p:cNvPr id="7" name="Picture 6" descr="A screenshot of a cell phone&#10;&#10;Description automatically generated">
            <a:extLst>
              <a:ext uri="{FF2B5EF4-FFF2-40B4-BE49-F238E27FC236}">
                <a16:creationId xmlns:a16="http://schemas.microsoft.com/office/drawing/2014/main" id="{4BC78C8D-43B7-453A-B45D-53A573210C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94300" y="701675"/>
            <a:ext cx="6470650" cy="2759075"/>
          </a:xfrm>
          <a:prstGeom prst="rect">
            <a:avLst/>
          </a:prstGeom>
        </p:spPr>
      </p:pic>
    </p:spTree>
    <p:extLst>
      <p:ext uri="{BB962C8B-B14F-4D97-AF65-F5344CB8AC3E}">
        <p14:creationId xmlns:p14="http://schemas.microsoft.com/office/powerpoint/2010/main" val="242651520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1707FC24-6981-43D9-B525-C7832BA22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11449"/>
            <a:ext cx="4332307" cy="6179552"/>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74644E4-5142-43AA-9EEC-4A5BF995C08B}"/>
              </a:ext>
            </a:extLst>
          </p:cNvPr>
          <p:cNvSpPr>
            <a:spLocks noGrp="1"/>
          </p:cNvSpPr>
          <p:nvPr>
            <p:ph type="title"/>
          </p:nvPr>
        </p:nvSpPr>
        <p:spPr>
          <a:xfrm>
            <a:off x="742950" y="742951"/>
            <a:ext cx="3476625" cy="4962524"/>
          </a:xfrm>
        </p:spPr>
        <p:txBody>
          <a:bodyPr vert="horz" lIns="91440" tIns="45720" rIns="91440" bIns="45720" rtlCol="0" anchor="ctr">
            <a:normAutofit/>
          </a:bodyPr>
          <a:lstStyle/>
          <a:p>
            <a:pPr algn="ctr"/>
            <a:r>
              <a:rPr lang="en-US" sz="4800" kern="1200">
                <a:solidFill>
                  <a:srgbClr val="FFFFFF"/>
                </a:solidFill>
                <a:latin typeface="+mj-lt"/>
                <a:ea typeface="+mj-ea"/>
                <a:cs typeface="+mj-cs"/>
              </a:rPr>
              <a:t>Using the Model Optimizer with ONNX  Models</a:t>
            </a:r>
          </a:p>
        </p:txBody>
      </p:sp>
      <p:pic>
        <p:nvPicPr>
          <p:cNvPr id="5" name="Content Placeholder 4" descr="A screenshot of a cell phone&#10;&#10;Description automatically generated">
            <a:extLst>
              <a:ext uri="{FF2B5EF4-FFF2-40B4-BE49-F238E27FC236}">
                <a16:creationId xmlns:a16="http://schemas.microsoft.com/office/drawing/2014/main" id="{6900B73D-1DA1-4464-A2BF-7F3467A3D14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194300" y="3500438"/>
            <a:ext cx="6470650" cy="2778125"/>
          </a:xfrm>
        </p:spPr>
      </p:pic>
      <p:pic>
        <p:nvPicPr>
          <p:cNvPr id="7" name="Picture 6" descr="A screenshot of a cell phone&#10;&#10;Description automatically generated">
            <a:extLst>
              <a:ext uri="{FF2B5EF4-FFF2-40B4-BE49-F238E27FC236}">
                <a16:creationId xmlns:a16="http://schemas.microsoft.com/office/drawing/2014/main" id="{6EB37A34-4956-4F1B-9A07-553977038B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94300" y="584200"/>
            <a:ext cx="6470650" cy="2832100"/>
          </a:xfrm>
          <a:prstGeom prst="rect">
            <a:avLst/>
          </a:prstGeom>
        </p:spPr>
      </p:pic>
    </p:spTree>
    <p:extLst>
      <p:ext uri="{BB962C8B-B14F-4D97-AF65-F5344CB8AC3E}">
        <p14:creationId xmlns:p14="http://schemas.microsoft.com/office/powerpoint/2010/main" val="380904216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23">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448055"/>
            <a:ext cx="3414370" cy="3801257"/>
          </a:xfrm>
          <a:prstGeom prst="rect">
            <a:avLst/>
          </a:prstGeom>
          <a:solidFill>
            <a:srgbClr val="616A7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6297B480-98FB-44B4-8265-365DEE64FCB7}"/>
              </a:ext>
            </a:extLst>
          </p:cNvPr>
          <p:cNvSpPr>
            <a:spLocks noGrp="1"/>
          </p:cNvSpPr>
          <p:nvPr>
            <p:ph type="title"/>
          </p:nvPr>
        </p:nvSpPr>
        <p:spPr>
          <a:xfrm>
            <a:off x="777240" y="731519"/>
            <a:ext cx="2845191" cy="3237579"/>
          </a:xfrm>
        </p:spPr>
        <p:txBody>
          <a:bodyPr>
            <a:normAutofit/>
          </a:bodyPr>
          <a:lstStyle/>
          <a:p>
            <a:r>
              <a:rPr lang="en-US" sz="3800">
                <a:solidFill>
                  <a:srgbClr val="FFFFFF"/>
                </a:solidFill>
              </a:rPr>
              <a:t>Cutting Parts of a Model</a:t>
            </a:r>
            <a:endParaRPr lang="ar-LB" sz="3800">
              <a:solidFill>
                <a:srgbClr val="FFFFFF"/>
              </a:solidFill>
            </a:endParaRPr>
          </a:p>
        </p:txBody>
      </p:sp>
      <p:pic>
        <p:nvPicPr>
          <p:cNvPr id="17" name="Content Placeholder 4" descr="A screenshot of a cell phone&#10;&#10;Description automatically generated">
            <a:extLst>
              <a:ext uri="{FF2B5EF4-FFF2-40B4-BE49-F238E27FC236}">
                <a16:creationId xmlns:a16="http://schemas.microsoft.com/office/drawing/2014/main" id="{2F8B8611-09CD-4CF6-AC1C-5F468E9A53F0}"/>
              </a:ext>
            </a:extLst>
          </p:cNvPr>
          <p:cNvPicPr>
            <a:picLocks noChangeAspect="1"/>
          </p:cNvPicPr>
          <p:nvPr/>
        </p:nvPicPr>
        <p:blipFill rotWithShape="1">
          <a:blip r:embed="rId2">
            <a:extLst>
              <a:ext uri="{28A0092B-C50C-407E-A947-70E740481C1C}">
                <a14:useLocalDpi xmlns:a14="http://schemas.microsoft.com/office/drawing/2010/main" val="0"/>
              </a:ext>
            </a:extLst>
          </a:blip>
          <a:srcRect r="1040" b="1"/>
          <a:stretch/>
        </p:blipFill>
        <p:spPr>
          <a:xfrm>
            <a:off x="4044603" y="448056"/>
            <a:ext cx="7680450" cy="3802932"/>
          </a:xfrm>
          <a:prstGeom prst="rect">
            <a:avLst/>
          </a:prstGeom>
        </p:spPr>
      </p:pic>
      <p:sp>
        <p:nvSpPr>
          <p:cNvPr id="26" name="Rectangle 25">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19227"/>
            <a:ext cx="3414369" cy="1979852"/>
          </a:xfrm>
          <a:prstGeom prst="rect">
            <a:avLst/>
          </a:prstGeom>
          <a:solidFill>
            <a:schemeClr val="accent5">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28" name="Rectangle 27">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4603" y="4416552"/>
            <a:ext cx="7688475" cy="1984248"/>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Content Placeholder 7">
            <a:extLst>
              <a:ext uri="{FF2B5EF4-FFF2-40B4-BE49-F238E27FC236}">
                <a16:creationId xmlns:a16="http://schemas.microsoft.com/office/drawing/2014/main" id="{57F98F2F-53C4-4639-8BAE-3D1A574E7BE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312418" y="4517367"/>
            <a:ext cx="5144820" cy="1782618"/>
          </a:xfrm>
        </p:spPr>
      </p:pic>
    </p:spTree>
    <p:extLst>
      <p:ext uri="{BB962C8B-B14F-4D97-AF65-F5344CB8AC3E}">
        <p14:creationId xmlns:p14="http://schemas.microsoft.com/office/powerpoint/2010/main" val="220651964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2032B1E8-BC40-4380-97A6-14C0320AE1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F7493F1-D69A-422C-A2FF-0FFF7AE0E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221129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le 1">
            <a:extLst>
              <a:ext uri="{FF2B5EF4-FFF2-40B4-BE49-F238E27FC236}">
                <a16:creationId xmlns:a16="http://schemas.microsoft.com/office/drawing/2014/main" id="{5CFE5417-B141-46F5-9AEF-84266F3606A3}"/>
              </a:ext>
            </a:extLst>
          </p:cNvPr>
          <p:cNvSpPr>
            <a:spLocks noGrp="1"/>
          </p:cNvSpPr>
          <p:nvPr>
            <p:ph type="title"/>
          </p:nvPr>
        </p:nvSpPr>
        <p:spPr>
          <a:xfrm>
            <a:off x="630936" y="418245"/>
            <a:ext cx="3767328" cy="1325880"/>
          </a:xfrm>
        </p:spPr>
        <p:txBody>
          <a:bodyPr anchor="ctr">
            <a:normAutofit/>
          </a:bodyPr>
          <a:lstStyle/>
          <a:p>
            <a:r>
              <a:rPr lang="en-US" sz="2800">
                <a:solidFill>
                  <a:schemeClr val="bg1"/>
                </a:solidFill>
              </a:rPr>
              <a:t>Supported Layers</a:t>
            </a:r>
            <a:endParaRPr lang="ar-LB" sz="2800">
              <a:solidFill>
                <a:schemeClr val="bg1"/>
              </a:solidFill>
            </a:endParaRPr>
          </a:p>
        </p:txBody>
      </p:sp>
      <p:cxnSp>
        <p:nvCxnSpPr>
          <p:cNvPr id="21" name="Straight Connector 20">
            <a:extLst>
              <a:ext uri="{FF2B5EF4-FFF2-40B4-BE49-F238E27FC236}">
                <a16:creationId xmlns:a16="http://schemas.microsoft.com/office/drawing/2014/main" id="{17341211-05E5-4FDD-98B1-F551CD0EAE1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639665" y="624144"/>
            <a:ext cx="0" cy="914400"/>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4CE2AC22-E5DD-4872-8B90-E4566EF2A3CE}"/>
              </a:ext>
            </a:extLst>
          </p:cNvPr>
          <p:cNvSpPr>
            <a:spLocks noGrp="1"/>
          </p:cNvSpPr>
          <p:nvPr>
            <p:ph idx="1"/>
          </p:nvPr>
        </p:nvSpPr>
        <p:spPr>
          <a:xfrm>
            <a:off x="4835347" y="177119"/>
            <a:ext cx="6675120" cy="1857058"/>
          </a:xfrm>
        </p:spPr>
        <p:txBody>
          <a:bodyPr anchor="ctr">
            <a:normAutofit fontScale="92500" lnSpcReduction="20000"/>
          </a:bodyPr>
          <a:lstStyle/>
          <a:p>
            <a:r>
              <a:rPr lang="en-US" sz="1400" dirty="0">
                <a:solidFill>
                  <a:schemeClr val="bg1"/>
                </a:solidFill>
              </a:rPr>
              <a:t>Supported layers are layers directly supported in the openvino toolkit.</a:t>
            </a:r>
          </a:p>
          <a:p>
            <a:r>
              <a:rPr lang="en-US" sz="1400" dirty="0">
                <a:solidFill>
                  <a:schemeClr val="bg1"/>
                </a:solidFill>
              </a:rPr>
              <a:t>Custom layers are one way to still handle the layers not among the built-in supported layers.</a:t>
            </a:r>
          </a:p>
          <a:p>
            <a:r>
              <a:rPr lang="en-US" sz="1400" dirty="0">
                <a:solidFill>
                  <a:schemeClr val="bg1"/>
                </a:solidFill>
              </a:rPr>
              <a:t>What happens when a layer isn’t supported by the Model Optimizer? One potential solution is the use of custom layers.</a:t>
            </a:r>
          </a:p>
          <a:p>
            <a:r>
              <a:rPr lang="en-US" sz="1400" dirty="0">
                <a:solidFill>
                  <a:schemeClr val="bg1"/>
                </a:solidFill>
              </a:rPr>
              <a:t>Another solution is actually running the given unsupported layer in its original framework. </a:t>
            </a:r>
          </a:p>
          <a:p>
            <a:r>
              <a:rPr lang="en-US" sz="1400" dirty="0">
                <a:solidFill>
                  <a:schemeClr val="bg1"/>
                </a:solidFill>
              </a:rPr>
              <a:t>For example, you could potentially use TensorFlow to load and process the inputs and outputs for a specific layer you built in that framework, if it isn’t supported with the Model Optimizer. </a:t>
            </a:r>
            <a:endParaRPr lang="ar-LB" sz="1400" dirty="0">
              <a:solidFill>
                <a:schemeClr val="bg1"/>
              </a:solidFill>
            </a:endParaRPr>
          </a:p>
        </p:txBody>
      </p:sp>
      <p:pic>
        <p:nvPicPr>
          <p:cNvPr id="5" name="Picture 4" descr="A screenshot of a cell phone&#10;&#10;Description automatically generated">
            <a:extLst>
              <a:ext uri="{FF2B5EF4-FFF2-40B4-BE49-F238E27FC236}">
                <a16:creationId xmlns:a16="http://schemas.microsoft.com/office/drawing/2014/main" id="{DA7528DB-667E-42CD-9352-723FB7863C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3986" y="3251266"/>
            <a:ext cx="5212080" cy="2280285"/>
          </a:xfrm>
          <a:prstGeom prst="rect">
            <a:avLst/>
          </a:prstGeom>
        </p:spPr>
      </p:pic>
      <p:pic>
        <p:nvPicPr>
          <p:cNvPr id="7" name="Picture 6" descr="A screenshot of a cell phone&#10;&#10;Description automatically generated">
            <a:extLst>
              <a:ext uri="{FF2B5EF4-FFF2-40B4-BE49-F238E27FC236}">
                <a16:creationId xmlns:a16="http://schemas.microsoft.com/office/drawing/2014/main" id="{6C22EA30-2EBF-4E5D-802A-C8F605BDE6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45936" y="3433689"/>
            <a:ext cx="5212080" cy="1915438"/>
          </a:xfrm>
          <a:prstGeom prst="rect">
            <a:avLst/>
          </a:prstGeom>
        </p:spPr>
      </p:pic>
    </p:spTree>
    <p:extLst>
      <p:ext uri="{BB962C8B-B14F-4D97-AF65-F5344CB8AC3E}">
        <p14:creationId xmlns:p14="http://schemas.microsoft.com/office/powerpoint/2010/main" val="39424970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13">
            <a:extLst>
              <a:ext uri="{FF2B5EF4-FFF2-40B4-BE49-F238E27FC236}">
                <a16:creationId xmlns:a16="http://schemas.microsoft.com/office/drawing/2014/main" id="{D7D12574-25F0-4BB1-AA48-9DE7527AF5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FEFEF"/>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D18B07A-207B-4588-AD51-55ABFD1F6AAE}"/>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sz="4000" dirty="0"/>
              <a:t>Importance of the Edge</a:t>
            </a:r>
          </a:p>
        </p:txBody>
      </p:sp>
      <p:sp>
        <p:nvSpPr>
          <p:cNvPr id="22" name="Rectangle: Rounded Corners 17">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a:ea typeface="+mn-ea"/>
              <a:cs typeface="+mn-cs"/>
            </a:endParaRPr>
          </a:p>
        </p:txBody>
      </p:sp>
      <p:pic>
        <p:nvPicPr>
          <p:cNvPr id="5" name="Content Placeholder 4" descr="A screenshot of a cell phone&#10;&#10;Description automatically generated">
            <a:extLst>
              <a:ext uri="{FF2B5EF4-FFF2-40B4-BE49-F238E27FC236}">
                <a16:creationId xmlns:a16="http://schemas.microsoft.com/office/drawing/2014/main" id="{F1BFF416-6B6C-4208-BF98-CCFA23AD0B4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20679" y="2125139"/>
            <a:ext cx="4321253" cy="2139020"/>
          </a:xfrm>
          <a:prstGeom prst="rect">
            <a:avLst/>
          </a:prstGeom>
        </p:spPr>
      </p:pic>
      <p:pic>
        <p:nvPicPr>
          <p:cNvPr id="7" name="Picture 6" descr="A picture containing screenshot&#10;&#10;Description automatically generated">
            <a:extLst>
              <a:ext uri="{FF2B5EF4-FFF2-40B4-BE49-F238E27FC236}">
                <a16:creationId xmlns:a16="http://schemas.microsoft.com/office/drawing/2014/main" id="{635D20F9-696D-488B-8037-434CC0799C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17188" y="4638911"/>
            <a:ext cx="4220658" cy="2015364"/>
          </a:xfrm>
          <a:prstGeom prst="rect">
            <a:avLst/>
          </a:prstGeom>
        </p:spPr>
      </p:pic>
      <p:pic>
        <p:nvPicPr>
          <p:cNvPr id="9" name="Picture 8" descr="A screenshot of a cell phone&#10;&#10;Description automatically generated">
            <a:extLst>
              <a:ext uri="{FF2B5EF4-FFF2-40B4-BE49-F238E27FC236}">
                <a16:creationId xmlns:a16="http://schemas.microsoft.com/office/drawing/2014/main" id="{2110A8D7-F9DA-4C2E-AD05-398A0E63F15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11635" y="2183146"/>
            <a:ext cx="4258962" cy="2023007"/>
          </a:xfrm>
          <a:prstGeom prst="rect">
            <a:avLst/>
          </a:prstGeom>
        </p:spPr>
      </p:pic>
    </p:spTree>
    <p:extLst>
      <p:ext uri="{BB962C8B-B14F-4D97-AF65-F5344CB8AC3E}">
        <p14:creationId xmlns:p14="http://schemas.microsoft.com/office/powerpoint/2010/main" val="123357576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381AEB-D4BE-43E9-A606-1E1CE0440EB2}"/>
              </a:ext>
            </a:extLst>
          </p:cNvPr>
          <p:cNvSpPr>
            <a:spLocks noGrp="1"/>
          </p:cNvSpPr>
          <p:nvPr>
            <p:ph type="title"/>
          </p:nvPr>
        </p:nvSpPr>
        <p:spPr>
          <a:xfrm>
            <a:off x="847344" y="300505"/>
            <a:ext cx="10506456" cy="1197864"/>
          </a:xfrm>
        </p:spPr>
        <p:txBody>
          <a:bodyPr vert="horz" lIns="91440" tIns="45720" rIns="91440" bIns="45720" rtlCol="0" anchor="b">
            <a:normAutofit/>
          </a:bodyPr>
          <a:lstStyle/>
          <a:p>
            <a:pPr algn="ctr"/>
            <a:r>
              <a:rPr lang="en-US" sz="5400"/>
              <a:t>Custom Layers</a:t>
            </a:r>
          </a:p>
        </p:txBody>
      </p:sp>
      <p:pic>
        <p:nvPicPr>
          <p:cNvPr id="7" name="Picture 6" descr="A screenshot of a cell phone&#10;&#10;Description automatically generated">
            <a:extLst>
              <a:ext uri="{FF2B5EF4-FFF2-40B4-BE49-F238E27FC236}">
                <a16:creationId xmlns:a16="http://schemas.microsoft.com/office/drawing/2014/main" id="{4EF8CB0D-625F-4EE2-9765-A469AFE8EA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163" y="3032841"/>
            <a:ext cx="5681220" cy="2471330"/>
          </a:xfrm>
          <a:prstGeom prst="rect">
            <a:avLst/>
          </a:prstGeom>
        </p:spPr>
      </p:pic>
      <p:pic>
        <p:nvPicPr>
          <p:cNvPr id="5" name="Content Placeholder 4" descr="A close up of text on a white background&#10;&#10;Description automatically generated">
            <a:extLst>
              <a:ext uri="{FF2B5EF4-FFF2-40B4-BE49-F238E27FC236}">
                <a16:creationId xmlns:a16="http://schemas.microsoft.com/office/drawing/2014/main" id="{DB0CB733-DC8D-479A-A060-191924F80FC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244617" y="3082551"/>
            <a:ext cx="5681219" cy="2371908"/>
          </a:xfrm>
          <a:prstGeom prst="rect">
            <a:avLst/>
          </a:prstGeom>
        </p:spPr>
      </p:pic>
    </p:spTree>
    <p:extLst>
      <p:ext uri="{BB962C8B-B14F-4D97-AF65-F5344CB8AC3E}">
        <p14:creationId xmlns:p14="http://schemas.microsoft.com/office/powerpoint/2010/main" val="153547533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490374-FF89-4748-9702-208F96A84A3E}"/>
              </a:ext>
            </a:extLst>
          </p:cNvPr>
          <p:cNvSpPr>
            <a:spLocks noGrp="1"/>
          </p:cNvSpPr>
          <p:nvPr>
            <p:ph type="title"/>
          </p:nvPr>
        </p:nvSpPr>
        <p:spPr/>
        <p:txBody>
          <a:bodyPr/>
          <a:lstStyle/>
          <a:p>
            <a:r>
              <a:rPr lang="en-US" dirty="0"/>
              <a:t>Lesson Glossary</a:t>
            </a:r>
            <a:endParaRPr lang="ar-LB" dirty="0"/>
          </a:p>
        </p:txBody>
      </p:sp>
      <p:sp>
        <p:nvSpPr>
          <p:cNvPr id="3" name="Content Placeholder 2">
            <a:extLst>
              <a:ext uri="{FF2B5EF4-FFF2-40B4-BE49-F238E27FC236}">
                <a16:creationId xmlns:a16="http://schemas.microsoft.com/office/drawing/2014/main" id="{670E6CAF-F181-409F-9829-4603448044B3}"/>
              </a:ext>
            </a:extLst>
          </p:cNvPr>
          <p:cNvSpPr>
            <a:spLocks noGrp="1"/>
          </p:cNvSpPr>
          <p:nvPr>
            <p:ph idx="1"/>
          </p:nvPr>
        </p:nvSpPr>
        <p:spPr/>
        <p:txBody>
          <a:bodyPr>
            <a:normAutofit fontScale="70000" lnSpcReduction="20000"/>
          </a:bodyPr>
          <a:lstStyle/>
          <a:p>
            <a:r>
              <a:rPr lang="en-US" dirty="0"/>
              <a:t>Intermediate Representation</a:t>
            </a:r>
          </a:p>
          <a:p>
            <a:pPr marL="457200" lvl="1" indent="0">
              <a:buNone/>
            </a:pPr>
            <a:r>
              <a:rPr lang="en-US" dirty="0"/>
              <a:t>A set of files converted from one of the supported frameworks, or available as one of the Pre-Trained Models. This has been optimized for inference through the Inference Engine, and may be at one of several different precision levels. Made of two files:</a:t>
            </a:r>
          </a:p>
          <a:p>
            <a:pPr lvl="1"/>
            <a:endParaRPr lang="en-US" dirty="0"/>
          </a:p>
          <a:p>
            <a:pPr lvl="1"/>
            <a:r>
              <a:rPr lang="en-US" dirty="0"/>
              <a:t>.xml - Describes the network topology</a:t>
            </a:r>
          </a:p>
          <a:p>
            <a:pPr lvl="1"/>
            <a:r>
              <a:rPr lang="en-US" dirty="0"/>
              <a:t>.bin - Contains the weights and biases in a binary file</a:t>
            </a:r>
          </a:p>
          <a:p>
            <a:r>
              <a:rPr lang="en-US" dirty="0"/>
              <a:t>Supported Layers</a:t>
            </a:r>
          </a:p>
          <a:p>
            <a:pPr marL="457200" lvl="1" indent="0">
              <a:buNone/>
            </a:pPr>
            <a:r>
              <a:rPr lang="en-US" dirty="0"/>
              <a:t>Layers supported for direct conversion from supported framework layers to intermediate representation layers through the Model Optimizer. While nearly every layer you will ever use is in the supported frameworks is supported, there is sometimes a need for handling Custom Layers.</a:t>
            </a:r>
          </a:p>
          <a:p>
            <a:endParaRPr lang="en-US" dirty="0"/>
          </a:p>
          <a:p>
            <a:r>
              <a:rPr lang="en-US" dirty="0"/>
              <a:t>Custom Layers</a:t>
            </a:r>
          </a:p>
          <a:p>
            <a:pPr marL="457200" lvl="1" indent="0">
              <a:buNone/>
            </a:pPr>
            <a:r>
              <a:rPr lang="en-US" dirty="0"/>
              <a:t>Custom layers are those outside of the list of known, supported layers, and are typically a rare exception. Handling custom layers in a neural network for use with the Model Optimizer depends somewhat on the framework used; other than adding the custom layer as an extension, you otherwise have to follow instructions specific to the framework.</a:t>
            </a:r>
            <a:endParaRPr lang="ar-LB" dirty="0"/>
          </a:p>
        </p:txBody>
      </p:sp>
    </p:spTree>
    <p:extLst>
      <p:ext uri="{BB962C8B-B14F-4D97-AF65-F5344CB8AC3E}">
        <p14:creationId xmlns:p14="http://schemas.microsoft.com/office/powerpoint/2010/main" val="342690662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CFAAF71-7103-4B5C-8353-163AE7B89054}"/>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US" sz="5400">
                <a:solidFill>
                  <a:srgbClr val="FFFFFF"/>
                </a:solidFill>
              </a:rPr>
              <a:t>Lesson 4 – The Inference Engine</a:t>
            </a:r>
          </a:p>
        </p:txBody>
      </p:sp>
      <p:cxnSp>
        <p:nvCxnSpPr>
          <p:cNvPr id="14" name="Straight Connector 13">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7" name="Picture 6" descr="A screenshot of a cell phone&#10;&#10;Description automatically generated">
            <a:extLst>
              <a:ext uri="{FF2B5EF4-FFF2-40B4-BE49-F238E27FC236}">
                <a16:creationId xmlns:a16="http://schemas.microsoft.com/office/drawing/2014/main" id="{63E4D135-407A-4668-8665-3F28F458F7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1567" y="3048017"/>
            <a:ext cx="5455917" cy="2755238"/>
          </a:xfrm>
          <a:prstGeom prst="rect">
            <a:avLst/>
          </a:prstGeom>
        </p:spPr>
      </p:pic>
      <p:cxnSp>
        <p:nvCxnSpPr>
          <p:cNvPr id="16" name="Straight Connector 15">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5" name="Content Placeholder 4" descr="A screenshot of a cell phone&#10;&#10;Description automatically generated">
            <a:extLst>
              <a:ext uri="{FF2B5EF4-FFF2-40B4-BE49-F238E27FC236}">
                <a16:creationId xmlns:a16="http://schemas.microsoft.com/office/drawing/2014/main" id="{FDC554AF-A0FE-42C2-A1F0-DB29CEE00C6F}"/>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445073" y="3225335"/>
            <a:ext cx="5455917" cy="2400603"/>
          </a:xfrm>
          <a:prstGeom prst="rect">
            <a:avLst/>
          </a:prstGeom>
        </p:spPr>
      </p:pic>
    </p:spTree>
    <p:extLst>
      <p:ext uri="{BB962C8B-B14F-4D97-AF65-F5344CB8AC3E}">
        <p14:creationId xmlns:p14="http://schemas.microsoft.com/office/powerpoint/2010/main" val="372166756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2032B1E8-BC40-4380-97A6-14C0320AE1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1F7493F1-D69A-422C-A2FF-0FFF7AE0E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457"/>
            <a:ext cx="12192000" cy="228554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le 1">
            <a:extLst>
              <a:ext uri="{FF2B5EF4-FFF2-40B4-BE49-F238E27FC236}">
                <a16:creationId xmlns:a16="http://schemas.microsoft.com/office/drawing/2014/main" id="{1F61FEEE-E8C8-40C4-9EDA-1CD8689D906A}"/>
              </a:ext>
            </a:extLst>
          </p:cNvPr>
          <p:cNvSpPr>
            <a:spLocks noGrp="1"/>
          </p:cNvSpPr>
          <p:nvPr>
            <p:ph type="title"/>
          </p:nvPr>
        </p:nvSpPr>
        <p:spPr>
          <a:xfrm>
            <a:off x="630936" y="4892040"/>
            <a:ext cx="3767328" cy="1325880"/>
          </a:xfrm>
        </p:spPr>
        <p:txBody>
          <a:bodyPr anchor="ctr">
            <a:normAutofit/>
          </a:bodyPr>
          <a:lstStyle/>
          <a:p>
            <a:r>
              <a:rPr lang="en-US" sz="2800">
                <a:solidFill>
                  <a:schemeClr val="bg1"/>
                </a:solidFill>
              </a:rPr>
              <a:t>The Inference Engine</a:t>
            </a:r>
            <a:endParaRPr lang="ar-LB" sz="2800">
              <a:solidFill>
                <a:schemeClr val="bg1"/>
              </a:solidFill>
            </a:endParaRPr>
          </a:p>
        </p:txBody>
      </p:sp>
      <p:pic>
        <p:nvPicPr>
          <p:cNvPr id="5" name="Content Placeholder 4" descr="A screenshot of a cell phone&#10;&#10;Description automatically generated">
            <a:extLst>
              <a:ext uri="{FF2B5EF4-FFF2-40B4-BE49-F238E27FC236}">
                <a16:creationId xmlns:a16="http://schemas.microsoft.com/office/drawing/2014/main" id="{2A4B8BF2-3B1B-4DCF-97D1-E9B6283F7AAD}"/>
              </a:ext>
            </a:extLst>
          </p:cNvPr>
          <p:cNvPicPr>
            <a:picLocks noChangeAspect="1"/>
          </p:cNvPicPr>
          <p:nvPr/>
        </p:nvPicPr>
        <p:blipFill rotWithShape="1">
          <a:blip r:embed="rId2">
            <a:extLst>
              <a:ext uri="{28A0092B-C50C-407E-A947-70E740481C1C}">
                <a14:useLocalDpi xmlns:a14="http://schemas.microsoft.com/office/drawing/2010/main" val="0"/>
              </a:ext>
            </a:extLst>
          </a:blip>
          <a:srcRect t="1815" b="10077"/>
          <a:stretch/>
        </p:blipFill>
        <p:spPr>
          <a:xfrm>
            <a:off x="633985" y="1178353"/>
            <a:ext cx="5212080" cy="2227245"/>
          </a:xfrm>
          <a:prstGeom prst="rect">
            <a:avLst/>
          </a:prstGeom>
        </p:spPr>
      </p:pic>
      <p:pic>
        <p:nvPicPr>
          <p:cNvPr id="7" name="Content Placeholder 6" descr="A screenshot of a cell phone&#10;&#10;Description automatically generated">
            <a:extLst>
              <a:ext uri="{FF2B5EF4-FFF2-40B4-BE49-F238E27FC236}">
                <a16:creationId xmlns:a16="http://schemas.microsoft.com/office/drawing/2014/main" id="{A3CECBC9-C8C2-4512-A89A-80B9FF3189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45935" y="1151833"/>
            <a:ext cx="5212080" cy="2280285"/>
          </a:xfrm>
          <a:prstGeom prst="rect">
            <a:avLst/>
          </a:prstGeom>
        </p:spPr>
      </p:pic>
      <p:cxnSp>
        <p:nvCxnSpPr>
          <p:cNvPr id="25" name="Straight Connector 24">
            <a:extLst>
              <a:ext uri="{FF2B5EF4-FFF2-40B4-BE49-F238E27FC236}">
                <a16:creationId xmlns:a16="http://schemas.microsoft.com/office/drawing/2014/main" id="{17341211-05E5-4FDD-98B1-F551CD0EAE1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639665" y="5097939"/>
            <a:ext cx="0" cy="914400"/>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
        <p:nvSpPr>
          <p:cNvPr id="18" name="Content Placeholder 17">
            <a:extLst>
              <a:ext uri="{FF2B5EF4-FFF2-40B4-BE49-F238E27FC236}">
                <a16:creationId xmlns:a16="http://schemas.microsoft.com/office/drawing/2014/main" id="{45C20238-2B2C-4B46-9355-2F6483A57ECB}"/>
              </a:ext>
            </a:extLst>
          </p:cNvPr>
          <p:cNvSpPr>
            <a:spLocks noGrp="1"/>
          </p:cNvSpPr>
          <p:nvPr>
            <p:ph idx="1"/>
          </p:nvPr>
        </p:nvSpPr>
        <p:spPr>
          <a:xfrm>
            <a:off x="4882896" y="4828032"/>
            <a:ext cx="6675120" cy="1463040"/>
          </a:xfrm>
        </p:spPr>
        <p:txBody>
          <a:bodyPr anchor="ctr">
            <a:normAutofit fontScale="85000" lnSpcReduction="10000"/>
          </a:bodyPr>
          <a:lstStyle/>
          <a:p>
            <a:r>
              <a:rPr lang="en-US" sz="1700" dirty="0">
                <a:solidFill>
                  <a:schemeClr val="bg1"/>
                </a:solidFill>
              </a:rPr>
              <a:t>FPGAs, or Field Programmable Gate Arrays, are able to be further configured by a customer after manufacturing. Hence the “field programmable” part of the name.</a:t>
            </a:r>
          </a:p>
          <a:p>
            <a:endParaRPr lang="en-US" sz="1700" dirty="0">
              <a:solidFill>
                <a:schemeClr val="bg1"/>
              </a:solidFill>
            </a:endParaRPr>
          </a:p>
          <a:p>
            <a:r>
              <a:rPr lang="en-US" sz="1700" dirty="0">
                <a:solidFill>
                  <a:schemeClr val="bg1"/>
                </a:solidFill>
              </a:rPr>
              <a:t>VPUs, or Vision Processing Units, are going to be like the Intel® Neural Compute Stick. They are small, but powerful devices that can be plugged into other hardware, for the specific purpose of accelerating computer vision tasks.</a:t>
            </a:r>
          </a:p>
        </p:txBody>
      </p:sp>
    </p:spTree>
    <p:extLst>
      <p:ext uri="{BB962C8B-B14F-4D97-AF65-F5344CB8AC3E}">
        <p14:creationId xmlns:p14="http://schemas.microsoft.com/office/powerpoint/2010/main" val="247693260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783DB27-58BD-48AD-9142-FA6F8956A228}"/>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2800" kern="1200">
                <a:solidFill>
                  <a:srgbClr val="FFFFFF"/>
                </a:solidFill>
                <a:latin typeface="+mj-lt"/>
                <a:ea typeface="+mj-ea"/>
                <a:cs typeface="+mj-cs"/>
              </a:rPr>
              <a:t>Using the Inference Engine with an IR (Intermediate Representation)</a:t>
            </a:r>
          </a:p>
        </p:txBody>
      </p:sp>
      <p:pic>
        <p:nvPicPr>
          <p:cNvPr id="5" name="Content Placeholder 4" descr="A screenshot of a cell phone&#10;&#10;Description automatically generated">
            <a:extLst>
              <a:ext uri="{FF2B5EF4-FFF2-40B4-BE49-F238E27FC236}">
                <a16:creationId xmlns:a16="http://schemas.microsoft.com/office/drawing/2014/main" id="{2CCE8E46-AC54-4814-97B4-D1927B09FD05}"/>
              </a:ext>
            </a:extLst>
          </p:cNvPr>
          <p:cNvPicPr>
            <a:picLocks noChangeAspect="1"/>
          </p:cNvPicPr>
          <p:nvPr/>
        </p:nvPicPr>
        <p:blipFill rotWithShape="1">
          <a:blip r:embed="rId2">
            <a:extLst>
              <a:ext uri="{28A0092B-C50C-407E-A947-70E740481C1C}">
                <a14:useLocalDpi xmlns:a14="http://schemas.microsoft.com/office/drawing/2010/main" val="0"/>
              </a:ext>
            </a:extLst>
          </a:blip>
          <a:srcRect b="1197"/>
          <a:stretch/>
        </p:blipFill>
        <p:spPr>
          <a:xfrm>
            <a:off x="4818063" y="776288"/>
            <a:ext cx="6697663" cy="2814638"/>
          </a:xfrm>
          <a:prstGeom prst="rect">
            <a:avLst/>
          </a:prstGeom>
        </p:spPr>
      </p:pic>
      <p:pic>
        <p:nvPicPr>
          <p:cNvPr id="7" name="Content Placeholder 6" descr="A screenshot of a cell phone&#10;&#10;Description automatically generated">
            <a:extLst>
              <a:ext uri="{FF2B5EF4-FFF2-40B4-BE49-F238E27FC236}">
                <a16:creationId xmlns:a16="http://schemas.microsoft.com/office/drawing/2014/main" id="{2A104AC7-FD48-40DC-8ED0-EB23A57D26D9}"/>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818063" y="3673475"/>
            <a:ext cx="6697663" cy="2403475"/>
          </a:xfrm>
        </p:spPr>
      </p:pic>
    </p:spTree>
    <p:extLst>
      <p:ext uri="{BB962C8B-B14F-4D97-AF65-F5344CB8AC3E}">
        <p14:creationId xmlns:p14="http://schemas.microsoft.com/office/powerpoint/2010/main" val="250486645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20">
            <a:extLst>
              <a:ext uri="{FF2B5EF4-FFF2-40B4-BE49-F238E27FC236}">
                <a16:creationId xmlns:a16="http://schemas.microsoft.com/office/drawing/2014/main" id="{0700D48D-C9AA-4000-A912-29A4FEA98A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5138" y="394887"/>
            <a:ext cx="5720862" cy="606822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783DB27-58BD-48AD-9142-FA6F8956A228}"/>
              </a:ext>
            </a:extLst>
          </p:cNvPr>
          <p:cNvSpPr>
            <a:spLocks noGrp="1"/>
          </p:cNvSpPr>
          <p:nvPr>
            <p:ph type="title"/>
          </p:nvPr>
        </p:nvSpPr>
        <p:spPr>
          <a:xfrm>
            <a:off x="1018604" y="1053042"/>
            <a:ext cx="4458424" cy="3068357"/>
          </a:xfrm>
        </p:spPr>
        <p:txBody>
          <a:bodyPr vert="horz" lIns="91440" tIns="45720" rIns="91440" bIns="45720" rtlCol="0" anchor="b">
            <a:normAutofit/>
          </a:bodyPr>
          <a:lstStyle/>
          <a:p>
            <a:r>
              <a:rPr lang="en-US" sz="5100">
                <a:solidFill>
                  <a:srgbClr val="FFFFFF"/>
                </a:solidFill>
              </a:rPr>
              <a:t>Using the Inference Engine with an IR</a:t>
            </a:r>
          </a:p>
        </p:txBody>
      </p:sp>
      <p:sp>
        <p:nvSpPr>
          <p:cNvPr id="4" name="Content Placeholder 3">
            <a:extLst>
              <a:ext uri="{FF2B5EF4-FFF2-40B4-BE49-F238E27FC236}">
                <a16:creationId xmlns:a16="http://schemas.microsoft.com/office/drawing/2014/main" id="{203975C6-B80A-4D6D-984A-ED31BC80815A}"/>
              </a:ext>
            </a:extLst>
          </p:cNvPr>
          <p:cNvSpPr>
            <a:spLocks noGrp="1"/>
          </p:cNvSpPr>
          <p:nvPr>
            <p:ph idx="1"/>
          </p:nvPr>
        </p:nvSpPr>
        <p:spPr>
          <a:xfrm>
            <a:off x="1018604" y="4292070"/>
            <a:ext cx="4458424" cy="1512888"/>
          </a:xfrm>
        </p:spPr>
        <p:txBody>
          <a:bodyPr vert="horz" lIns="91440" tIns="45720" rIns="91440" bIns="45720" rtlCol="0">
            <a:normAutofit/>
          </a:bodyPr>
          <a:lstStyle/>
          <a:p>
            <a:pPr marL="0" indent="0">
              <a:buNone/>
            </a:pPr>
            <a:r>
              <a:rPr lang="en-US" sz="2400">
                <a:solidFill>
                  <a:srgbClr val="41C1EE"/>
                </a:solidFill>
              </a:rPr>
              <a:t>What happens if a layers wasn’t supported?.. Adding CPU Extensions</a:t>
            </a:r>
          </a:p>
        </p:txBody>
      </p:sp>
      <p:pic>
        <p:nvPicPr>
          <p:cNvPr id="16" name="Picture 15" descr="A screenshot of a cell phone&#10;&#10;Description automatically generated">
            <a:extLst>
              <a:ext uri="{FF2B5EF4-FFF2-40B4-BE49-F238E27FC236}">
                <a16:creationId xmlns:a16="http://schemas.microsoft.com/office/drawing/2014/main" id="{4797CA6D-6CE2-4A9A-9172-8D66F84DBD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79229" y="690383"/>
            <a:ext cx="5390093" cy="2048235"/>
          </a:xfrm>
          <a:prstGeom prst="rect">
            <a:avLst/>
          </a:prstGeom>
        </p:spPr>
      </p:pic>
      <p:cxnSp>
        <p:nvCxnSpPr>
          <p:cNvPr id="28" name="Straight Connector 22">
            <a:extLst>
              <a:ext uri="{FF2B5EF4-FFF2-40B4-BE49-F238E27FC236}">
                <a16:creationId xmlns:a16="http://schemas.microsoft.com/office/drawing/2014/main" id="{805E69BC-D844-4AB5-9E35-ED458EE2965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16200000">
            <a:off x="9184178" y="1874520"/>
            <a:ext cx="0" cy="310896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cxnSp>
        <p:nvCxnSpPr>
          <p:cNvPr id="29" name="Straight Connector 24">
            <a:extLst>
              <a:ext uri="{FF2B5EF4-FFF2-40B4-BE49-F238E27FC236}">
                <a16:creationId xmlns:a16="http://schemas.microsoft.com/office/drawing/2014/main" id="{4312C673-8179-457E-AD2A-D1FAE4CC96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14009" y="4201833"/>
            <a:ext cx="3400425"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13" name="Picture 12" descr="A screenshot of a cell phone&#10;&#10;Description automatically generated">
            <a:extLst>
              <a:ext uri="{FF2B5EF4-FFF2-40B4-BE49-F238E27FC236}">
                <a16:creationId xmlns:a16="http://schemas.microsoft.com/office/drawing/2014/main" id="{AFDA634E-2DB7-4C18-AF16-55EC5A5502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9229" y="3942103"/>
            <a:ext cx="5390093" cy="2412066"/>
          </a:xfrm>
          <a:prstGeom prst="rect">
            <a:avLst/>
          </a:prstGeom>
        </p:spPr>
      </p:pic>
    </p:spTree>
    <p:extLst>
      <p:ext uri="{BB962C8B-B14F-4D97-AF65-F5344CB8AC3E}">
        <p14:creationId xmlns:p14="http://schemas.microsoft.com/office/powerpoint/2010/main" val="313256369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35D61A1-8484-4749-8AD0-A3455E0753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12BC07F-0A09-4FE0-B1E6-0E0DA3A6F5D1}"/>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US" dirty="0"/>
              <a:t>Sending Inference Requests to the IE</a:t>
            </a:r>
            <a:endParaRPr lang="en-US"/>
          </a:p>
        </p:txBody>
      </p:sp>
      <p:sp>
        <p:nvSpPr>
          <p:cNvPr id="12" name="Rounded Rectangle 5">
            <a:extLst>
              <a:ext uri="{FF2B5EF4-FFF2-40B4-BE49-F238E27FC236}">
                <a16:creationId xmlns:a16="http://schemas.microsoft.com/office/drawing/2014/main" id="{1447903E-2B66-479D-959B-F2EBB2CC90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1828801"/>
            <a:ext cx="10515600" cy="4362450"/>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screenshot of a cell phone&#10;&#10;Description automatically generated">
            <a:extLst>
              <a:ext uri="{FF2B5EF4-FFF2-40B4-BE49-F238E27FC236}">
                <a16:creationId xmlns:a16="http://schemas.microsoft.com/office/drawing/2014/main" id="{44EA2341-1051-45B8-B448-DF0121AC4B70}"/>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r="1" b="10274"/>
          <a:stretch/>
        </p:blipFill>
        <p:spPr>
          <a:xfrm>
            <a:off x="1158240" y="2149222"/>
            <a:ext cx="9875520" cy="3721608"/>
          </a:xfrm>
          <a:prstGeom prst="rect">
            <a:avLst/>
          </a:prstGeom>
          <a:effectLst/>
        </p:spPr>
      </p:pic>
    </p:spTree>
    <p:extLst>
      <p:ext uri="{BB962C8B-B14F-4D97-AF65-F5344CB8AC3E}">
        <p14:creationId xmlns:p14="http://schemas.microsoft.com/office/powerpoint/2010/main" val="237804783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 name="Rectangle 40">
            <a:extLst>
              <a:ext uri="{FF2B5EF4-FFF2-40B4-BE49-F238E27FC236}">
                <a16:creationId xmlns:a16="http://schemas.microsoft.com/office/drawing/2014/main" id="{1707FC24-6981-43D9-B525-C7832BA22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11449"/>
            <a:ext cx="4332307" cy="6179552"/>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EE67F8C-791F-40D2-AFD8-A6A7AD54E53D}"/>
              </a:ext>
            </a:extLst>
          </p:cNvPr>
          <p:cNvSpPr>
            <a:spLocks noGrp="1"/>
          </p:cNvSpPr>
          <p:nvPr>
            <p:ph type="title"/>
          </p:nvPr>
        </p:nvSpPr>
        <p:spPr>
          <a:xfrm>
            <a:off x="742950" y="742951"/>
            <a:ext cx="3476625" cy="4962524"/>
          </a:xfrm>
        </p:spPr>
        <p:txBody>
          <a:bodyPr vert="horz" lIns="91440" tIns="45720" rIns="91440" bIns="45720" rtlCol="0" anchor="ctr">
            <a:normAutofit/>
          </a:bodyPr>
          <a:lstStyle/>
          <a:p>
            <a:pPr algn="ctr"/>
            <a:r>
              <a:rPr lang="en-US" kern="1200">
                <a:solidFill>
                  <a:srgbClr val="FFFFFF"/>
                </a:solidFill>
                <a:latin typeface="+mj-lt"/>
                <a:ea typeface="+mj-ea"/>
                <a:cs typeface="+mj-cs"/>
              </a:rPr>
              <a:t>Asynchronous vs Synchronous Requests</a:t>
            </a:r>
          </a:p>
        </p:txBody>
      </p:sp>
      <p:pic>
        <p:nvPicPr>
          <p:cNvPr id="5" name="Content Placeholder 4" descr="A screenshot of a cell phone&#10;&#10;Description automatically generated">
            <a:extLst>
              <a:ext uri="{FF2B5EF4-FFF2-40B4-BE49-F238E27FC236}">
                <a16:creationId xmlns:a16="http://schemas.microsoft.com/office/drawing/2014/main" id="{5D1B5018-8D61-41CE-9453-7273DE99CAC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115050" y="533400"/>
            <a:ext cx="4627563" cy="1978025"/>
          </a:xfrm>
          <a:prstGeom prst="rect">
            <a:avLst/>
          </a:prstGeom>
        </p:spPr>
      </p:pic>
      <p:pic>
        <p:nvPicPr>
          <p:cNvPr id="11" name="Picture 10" descr="A screenshot of a cell phone&#10;&#10;Description automatically generated">
            <a:extLst>
              <a:ext uri="{FF2B5EF4-FFF2-40B4-BE49-F238E27FC236}">
                <a16:creationId xmlns:a16="http://schemas.microsoft.com/office/drawing/2014/main" id="{EFFDD632-AEAB-4789-8B48-2832BA48E6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15050" y="4657725"/>
            <a:ext cx="4627563" cy="1673225"/>
          </a:xfrm>
          <a:prstGeom prst="rect">
            <a:avLst/>
          </a:prstGeom>
        </p:spPr>
      </p:pic>
      <p:pic>
        <p:nvPicPr>
          <p:cNvPr id="9" name="Picture 8" descr="A screenshot of a cell phone&#10;&#10;Description automatically generated">
            <a:extLst>
              <a:ext uri="{FF2B5EF4-FFF2-40B4-BE49-F238E27FC236}">
                <a16:creationId xmlns:a16="http://schemas.microsoft.com/office/drawing/2014/main" id="{AC57582C-8645-4C60-808A-04DC7C6DD5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15050" y="2593975"/>
            <a:ext cx="4627563" cy="1979613"/>
          </a:xfrm>
          <a:prstGeom prst="rect">
            <a:avLst/>
          </a:prstGeom>
        </p:spPr>
      </p:pic>
    </p:spTree>
    <p:extLst>
      <p:ext uri="{BB962C8B-B14F-4D97-AF65-F5344CB8AC3E}">
        <p14:creationId xmlns:p14="http://schemas.microsoft.com/office/powerpoint/2010/main" val="96293632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7F86DA2-BDFD-4C32-B31D-A2343A7F5B26}"/>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US" sz="5400">
                <a:solidFill>
                  <a:srgbClr val="FFFFFF"/>
                </a:solidFill>
              </a:rPr>
              <a:t>Handling Results</a:t>
            </a:r>
          </a:p>
        </p:txBody>
      </p:sp>
      <p:cxnSp>
        <p:nvCxnSpPr>
          <p:cNvPr id="34" name="Straight Connector 33">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7" name="Picture 6" descr="A screenshot of a cell phone&#10;&#10;Description automatically generated">
            <a:extLst>
              <a:ext uri="{FF2B5EF4-FFF2-40B4-BE49-F238E27FC236}">
                <a16:creationId xmlns:a16="http://schemas.microsoft.com/office/drawing/2014/main" id="{012976E8-6662-45AE-8403-764A7DE6CA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1567" y="2596836"/>
            <a:ext cx="5455917" cy="3496145"/>
          </a:xfrm>
          <a:prstGeom prst="rect">
            <a:avLst/>
          </a:prstGeom>
        </p:spPr>
      </p:pic>
      <p:cxnSp>
        <p:nvCxnSpPr>
          <p:cNvPr id="36" name="Straight Connector 35">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5" name="Content Placeholder 4">
            <a:extLst>
              <a:ext uri="{FF2B5EF4-FFF2-40B4-BE49-F238E27FC236}">
                <a16:creationId xmlns:a16="http://schemas.microsoft.com/office/drawing/2014/main" id="{0C55A5BB-B6F0-4361-8F7A-8C764EFEB1E1}"/>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3054" r="8763"/>
          <a:stretch/>
        </p:blipFill>
        <p:spPr>
          <a:xfrm>
            <a:off x="6445073" y="3528516"/>
            <a:ext cx="5455917" cy="1794240"/>
          </a:xfrm>
          <a:prstGeom prst="rect">
            <a:avLst/>
          </a:prstGeom>
        </p:spPr>
      </p:pic>
    </p:spTree>
    <p:extLst>
      <p:ext uri="{BB962C8B-B14F-4D97-AF65-F5344CB8AC3E}">
        <p14:creationId xmlns:p14="http://schemas.microsoft.com/office/powerpoint/2010/main" val="313509795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35" name="Straight Connector 29">
            <a:extLst>
              <a:ext uri="{FF2B5EF4-FFF2-40B4-BE49-F238E27FC236}">
                <a16:creationId xmlns:a16="http://schemas.microsoft.com/office/drawing/2014/main" id="{D2E961F1-4A28-4A5F-BBD4-6E400E5E6C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72357"/>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7" name="Rectangle 31">
            <a:extLst>
              <a:ext uri="{FF2B5EF4-FFF2-40B4-BE49-F238E27FC236}">
                <a16:creationId xmlns:a16="http://schemas.microsoft.com/office/drawing/2014/main" id="{7F57BEA8-497D-4AA8-8A18-BDCD696B25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68596"/>
            <a:ext cx="12192000" cy="173555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61F1D46-EFD9-4830-97E9-B0A82CE95E0C}"/>
              </a:ext>
            </a:extLst>
          </p:cNvPr>
          <p:cNvSpPr>
            <a:spLocks noGrp="1"/>
          </p:cNvSpPr>
          <p:nvPr>
            <p:ph type="title"/>
          </p:nvPr>
        </p:nvSpPr>
        <p:spPr>
          <a:xfrm>
            <a:off x="526073" y="489439"/>
            <a:ext cx="11139854" cy="930447"/>
          </a:xfrm>
        </p:spPr>
        <p:txBody>
          <a:bodyPr vert="horz" lIns="91440" tIns="45720" rIns="91440" bIns="45720" rtlCol="0" anchor="b">
            <a:normAutofit/>
          </a:bodyPr>
          <a:lstStyle/>
          <a:p>
            <a:pPr algn="ctr"/>
            <a:r>
              <a:rPr lang="en-US" sz="5400" kern="1200">
                <a:solidFill>
                  <a:schemeClr val="bg1"/>
                </a:solidFill>
                <a:latin typeface="+mj-lt"/>
                <a:ea typeface="+mj-ea"/>
                <a:cs typeface="+mj-cs"/>
              </a:rPr>
              <a:t>Integrating into your app</a:t>
            </a:r>
          </a:p>
        </p:txBody>
      </p:sp>
      <p:cxnSp>
        <p:nvCxnSpPr>
          <p:cNvPr id="34" name="Straight Connector 33">
            <a:extLst>
              <a:ext uri="{FF2B5EF4-FFF2-40B4-BE49-F238E27FC236}">
                <a16:creationId xmlns:a16="http://schemas.microsoft.com/office/drawing/2014/main" id="{A82415D3-DDE5-4D63-8CB3-23A5EC581B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1479733"/>
            <a:ext cx="2743200" cy="0"/>
          </a:xfrm>
          <a:prstGeom prst="line">
            <a:avLst/>
          </a:prstGeom>
          <a:ln w="19050">
            <a:solidFill>
              <a:schemeClr val="bg1">
                <a:alpha val="7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AD7193FB-6AE6-4B3B-8F89-56B55DD63B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201402"/>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5" name="Content Placeholder 4" descr="A screenshot of a cell phone&#10;&#10;Description automatically generated">
            <a:extLst>
              <a:ext uri="{FF2B5EF4-FFF2-40B4-BE49-F238E27FC236}">
                <a16:creationId xmlns:a16="http://schemas.microsoft.com/office/drawing/2014/main" id="{FE609964-1A39-48FF-95FD-8092837AED87}"/>
              </a:ext>
            </a:extLst>
          </p:cNvPr>
          <p:cNvPicPr>
            <a:picLocks noChangeAspect="1"/>
          </p:cNvPicPr>
          <p:nvPr/>
        </p:nvPicPr>
        <p:blipFill rotWithShape="1">
          <a:blip r:embed="rId2">
            <a:extLst>
              <a:ext uri="{28A0092B-C50C-407E-A947-70E740481C1C}">
                <a14:useLocalDpi xmlns:a14="http://schemas.microsoft.com/office/drawing/2010/main" val="0"/>
              </a:ext>
            </a:extLst>
          </a:blip>
          <a:srcRect t="3430"/>
          <a:stretch/>
        </p:blipFill>
        <p:spPr>
          <a:xfrm>
            <a:off x="1390906" y="2427541"/>
            <a:ext cx="9355088" cy="3997637"/>
          </a:xfrm>
          <a:prstGeom prst="rect">
            <a:avLst/>
          </a:prstGeom>
        </p:spPr>
      </p:pic>
    </p:spTree>
    <p:extLst>
      <p:ext uri="{BB962C8B-B14F-4D97-AF65-F5344CB8AC3E}">
        <p14:creationId xmlns:p14="http://schemas.microsoft.com/office/powerpoint/2010/main" val="7793238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Rectangle 13">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FEFEF"/>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E277C153-1AF3-40FC-8B1E-55989651FE4D}"/>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sz="4000" kern="1200">
                <a:solidFill>
                  <a:schemeClr val="tx1"/>
                </a:solidFill>
                <a:latin typeface="+mj-lt"/>
                <a:ea typeface="+mj-ea"/>
                <a:cs typeface="+mj-cs"/>
              </a:rPr>
              <a:t>Quizz</a:t>
            </a:r>
          </a:p>
        </p:txBody>
      </p:sp>
      <p:sp>
        <p:nvSpPr>
          <p:cNvPr id="16" name="Rectangle: Rounded Corners 15">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7" name="Content Placeholder 6" descr="A screenshot of a cell phone&#10;&#10;Description automatically generated">
            <a:extLst>
              <a:ext uri="{FF2B5EF4-FFF2-40B4-BE49-F238E27FC236}">
                <a16:creationId xmlns:a16="http://schemas.microsoft.com/office/drawing/2014/main" id="{8B72260D-8B8F-4C1E-A930-A40570B452B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64523" y="2139484"/>
            <a:ext cx="7062953" cy="4096512"/>
          </a:xfrm>
          <a:prstGeom prst="rect">
            <a:avLst/>
          </a:prstGeom>
        </p:spPr>
      </p:pic>
    </p:spTree>
    <p:extLst>
      <p:ext uri="{BB962C8B-B14F-4D97-AF65-F5344CB8AC3E}">
        <p14:creationId xmlns:p14="http://schemas.microsoft.com/office/powerpoint/2010/main" val="55606026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1707FC24-6981-43D9-B525-C7832BA22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11449"/>
            <a:ext cx="4332307" cy="6179552"/>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59A5A2C-ECB2-4DA2-A2E6-2A8494598EAA}"/>
              </a:ext>
            </a:extLst>
          </p:cNvPr>
          <p:cNvSpPr>
            <a:spLocks noGrp="1"/>
          </p:cNvSpPr>
          <p:nvPr>
            <p:ph type="title"/>
          </p:nvPr>
        </p:nvSpPr>
        <p:spPr>
          <a:xfrm>
            <a:off x="742950" y="742951"/>
            <a:ext cx="3476625" cy="4962524"/>
          </a:xfrm>
        </p:spPr>
        <p:txBody>
          <a:bodyPr vert="horz" lIns="91440" tIns="45720" rIns="91440" bIns="45720" rtlCol="0" anchor="ctr">
            <a:normAutofit/>
          </a:bodyPr>
          <a:lstStyle/>
          <a:p>
            <a:pPr algn="ctr"/>
            <a:r>
              <a:rPr lang="en-US" sz="4800" kern="1200">
                <a:solidFill>
                  <a:srgbClr val="FFFFFF"/>
                </a:solidFill>
                <a:latin typeface="+mj-lt"/>
                <a:ea typeface="+mj-ea"/>
                <a:cs typeface="+mj-cs"/>
              </a:rPr>
              <a:t>Behind the Scenes of Inference Engine</a:t>
            </a:r>
          </a:p>
        </p:txBody>
      </p:sp>
      <p:pic>
        <p:nvPicPr>
          <p:cNvPr id="5" name="Content Placeholder 4">
            <a:extLst>
              <a:ext uri="{FF2B5EF4-FFF2-40B4-BE49-F238E27FC236}">
                <a16:creationId xmlns:a16="http://schemas.microsoft.com/office/drawing/2014/main" id="{B0236948-DA4B-45F5-AE51-9D7E99954FB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253163" y="533400"/>
            <a:ext cx="4352925" cy="2038350"/>
          </a:xfrm>
        </p:spPr>
      </p:pic>
      <p:pic>
        <p:nvPicPr>
          <p:cNvPr id="7" name="Picture 6" descr="A screenshot of a cell phone&#10;&#10;Description automatically generated">
            <a:extLst>
              <a:ext uri="{FF2B5EF4-FFF2-40B4-BE49-F238E27FC236}">
                <a16:creationId xmlns:a16="http://schemas.microsoft.com/office/drawing/2014/main" id="{A6E2E4B2-6C5E-4DDF-987C-D11D922820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3163" y="4552950"/>
            <a:ext cx="4352925" cy="1778000"/>
          </a:xfrm>
          <a:prstGeom prst="rect">
            <a:avLst/>
          </a:prstGeom>
        </p:spPr>
      </p:pic>
      <p:pic>
        <p:nvPicPr>
          <p:cNvPr id="9" name="Picture 8" descr="A screenshot of a cell phone&#10;&#10;Description automatically generated">
            <a:extLst>
              <a:ext uri="{FF2B5EF4-FFF2-40B4-BE49-F238E27FC236}">
                <a16:creationId xmlns:a16="http://schemas.microsoft.com/office/drawing/2014/main" id="{F1B23283-FC54-4D0D-A575-80FDF24A38C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53163" y="2654300"/>
            <a:ext cx="4352925" cy="1814513"/>
          </a:xfrm>
          <a:prstGeom prst="rect">
            <a:avLst/>
          </a:prstGeom>
        </p:spPr>
      </p:pic>
    </p:spTree>
    <p:extLst>
      <p:ext uri="{BB962C8B-B14F-4D97-AF65-F5344CB8AC3E}">
        <p14:creationId xmlns:p14="http://schemas.microsoft.com/office/powerpoint/2010/main" val="126770505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294773-16BD-4F26-AAE1-C4112D7A6645}"/>
              </a:ext>
            </a:extLst>
          </p:cNvPr>
          <p:cNvSpPr>
            <a:spLocks noGrp="1"/>
          </p:cNvSpPr>
          <p:nvPr>
            <p:ph type="title"/>
          </p:nvPr>
        </p:nvSpPr>
        <p:spPr/>
        <p:txBody>
          <a:bodyPr/>
          <a:lstStyle/>
          <a:p>
            <a:r>
              <a:rPr lang="en-US" dirty="0"/>
              <a:t>Lesson Glossary</a:t>
            </a:r>
            <a:endParaRPr lang="ar-LB" dirty="0"/>
          </a:p>
        </p:txBody>
      </p:sp>
      <p:sp>
        <p:nvSpPr>
          <p:cNvPr id="3" name="Content Placeholder 2">
            <a:extLst>
              <a:ext uri="{FF2B5EF4-FFF2-40B4-BE49-F238E27FC236}">
                <a16:creationId xmlns:a16="http://schemas.microsoft.com/office/drawing/2014/main" id="{10FF2243-F8BF-4810-B653-14D2D7621451}"/>
              </a:ext>
            </a:extLst>
          </p:cNvPr>
          <p:cNvSpPr>
            <a:spLocks noGrp="1"/>
          </p:cNvSpPr>
          <p:nvPr>
            <p:ph idx="1"/>
          </p:nvPr>
        </p:nvSpPr>
        <p:spPr/>
        <p:txBody>
          <a:bodyPr>
            <a:normAutofit lnSpcReduction="10000"/>
          </a:bodyPr>
          <a:lstStyle/>
          <a:p>
            <a:r>
              <a:rPr lang="en-US" b="1" dirty="0"/>
              <a:t>Inference Engine</a:t>
            </a:r>
          </a:p>
          <a:p>
            <a:pPr marL="457200" lvl="1" indent="0">
              <a:buNone/>
            </a:pPr>
            <a:r>
              <a:rPr lang="en-US" dirty="0"/>
              <a:t>Provides a library of computer vision functions, supports calls to other computer vision libraries such as OpenCV, and performs optimized inference on Intermediate Representation models. Works with various plugins specific to different hardware to support even further optimizations.</a:t>
            </a:r>
          </a:p>
          <a:p>
            <a:r>
              <a:rPr lang="en-US" b="1" dirty="0"/>
              <a:t>Synchronous</a:t>
            </a:r>
          </a:p>
          <a:p>
            <a:pPr marL="0" indent="0">
              <a:buNone/>
            </a:pPr>
            <a:r>
              <a:rPr lang="en-US" dirty="0"/>
              <a:t> Such requests wait for a given request to be fulfilled prior to continuing on to the next request.</a:t>
            </a:r>
          </a:p>
          <a:p>
            <a:r>
              <a:rPr lang="en-US" b="1" dirty="0"/>
              <a:t>Asynchronous</a:t>
            </a:r>
          </a:p>
          <a:p>
            <a:pPr marL="457200" lvl="1" indent="0">
              <a:buNone/>
            </a:pPr>
            <a:r>
              <a:rPr lang="en-US" dirty="0"/>
              <a:t>Such requests can happen simultaneously, so that the start of the next request does not need to wait on the completion of the previous.</a:t>
            </a:r>
          </a:p>
          <a:p>
            <a:endParaRPr lang="ar-LB" dirty="0"/>
          </a:p>
        </p:txBody>
      </p:sp>
    </p:spTree>
    <p:extLst>
      <p:ext uri="{BB962C8B-B14F-4D97-AF65-F5344CB8AC3E}">
        <p14:creationId xmlns:p14="http://schemas.microsoft.com/office/powerpoint/2010/main" val="320665991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225AE9-13B5-4BB3-84F1-A41D6E4FB056}"/>
              </a:ext>
            </a:extLst>
          </p:cNvPr>
          <p:cNvSpPr>
            <a:spLocks noGrp="1"/>
          </p:cNvSpPr>
          <p:nvPr>
            <p:ph type="title"/>
          </p:nvPr>
        </p:nvSpPr>
        <p:spPr/>
        <p:txBody>
          <a:bodyPr/>
          <a:lstStyle/>
          <a:p>
            <a:r>
              <a:rPr lang="en-US" dirty="0"/>
              <a:t>Lesson Glossary</a:t>
            </a:r>
            <a:endParaRPr lang="ar-LB" dirty="0"/>
          </a:p>
        </p:txBody>
      </p:sp>
      <p:sp>
        <p:nvSpPr>
          <p:cNvPr id="3" name="Content Placeholder 2">
            <a:extLst>
              <a:ext uri="{FF2B5EF4-FFF2-40B4-BE49-F238E27FC236}">
                <a16:creationId xmlns:a16="http://schemas.microsoft.com/office/drawing/2014/main" id="{6D2340E3-CE96-4BC6-A2BD-EA731862CE09}"/>
              </a:ext>
            </a:extLst>
          </p:cNvPr>
          <p:cNvSpPr>
            <a:spLocks noGrp="1"/>
          </p:cNvSpPr>
          <p:nvPr>
            <p:ph idx="1"/>
          </p:nvPr>
        </p:nvSpPr>
        <p:spPr/>
        <p:txBody>
          <a:bodyPr>
            <a:normAutofit fontScale="70000" lnSpcReduction="20000"/>
          </a:bodyPr>
          <a:lstStyle/>
          <a:p>
            <a:r>
              <a:rPr lang="en-US" dirty="0" err="1"/>
              <a:t>IECore</a:t>
            </a:r>
            <a:endParaRPr lang="en-US" dirty="0"/>
          </a:p>
          <a:p>
            <a:pPr marL="457200" lvl="1" indent="0">
              <a:buNone/>
            </a:pPr>
            <a:r>
              <a:rPr lang="en-US" dirty="0"/>
              <a:t>The main Python wrapper for working with the Inference Engine. Also used to load an </a:t>
            </a:r>
            <a:r>
              <a:rPr lang="en-US" dirty="0" err="1"/>
              <a:t>IENetwork</a:t>
            </a:r>
            <a:r>
              <a:rPr lang="en-US" dirty="0"/>
              <a:t>, check the supported layers of a given network, as well as add any necessary CPU extensions.</a:t>
            </a:r>
          </a:p>
          <a:p>
            <a:endParaRPr lang="en-US" dirty="0"/>
          </a:p>
          <a:p>
            <a:r>
              <a:rPr lang="en-US" dirty="0" err="1"/>
              <a:t>IENetwork</a:t>
            </a:r>
            <a:endParaRPr lang="en-US" dirty="0"/>
          </a:p>
          <a:p>
            <a:pPr marL="457200" lvl="1" indent="0">
              <a:buNone/>
            </a:pPr>
            <a:r>
              <a:rPr lang="en-US" dirty="0"/>
              <a:t>A class to hold a model loaded from an Intermediate Representation (IR). This can then be loaded into an </a:t>
            </a:r>
            <a:r>
              <a:rPr lang="en-US" dirty="0" err="1"/>
              <a:t>IECore</a:t>
            </a:r>
            <a:r>
              <a:rPr lang="en-US" dirty="0"/>
              <a:t> and returned as an Executable Network.</a:t>
            </a:r>
          </a:p>
          <a:p>
            <a:endParaRPr lang="en-US" dirty="0"/>
          </a:p>
          <a:p>
            <a:r>
              <a:rPr lang="en-US" dirty="0" err="1"/>
              <a:t>ExecutableNetwork</a:t>
            </a:r>
            <a:endParaRPr lang="en-US" dirty="0"/>
          </a:p>
          <a:p>
            <a:pPr marL="457200" lvl="1" indent="0">
              <a:buNone/>
            </a:pPr>
            <a:r>
              <a:rPr lang="en-US" dirty="0"/>
              <a:t>An instance of a network loaded into an </a:t>
            </a:r>
            <a:r>
              <a:rPr lang="en-US" dirty="0" err="1"/>
              <a:t>IECore</a:t>
            </a:r>
            <a:r>
              <a:rPr lang="en-US" dirty="0"/>
              <a:t> and ready for inference. It is capable of both synchronous and asynchronous requests, and holds a tuple of </a:t>
            </a:r>
            <a:r>
              <a:rPr lang="en-US" dirty="0" err="1"/>
              <a:t>InferRequest</a:t>
            </a:r>
            <a:r>
              <a:rPr lang="en-US" dirty="0"/>
              <a:t> objects.</a:t>
            </a:r>
          </a:p>
          <a:p>
            <a:endParaRPr lang="en-US" dirty="0"/>
          </a:p>
          <a:p>
            <a:r>
              <a:rPr lang="en-US" dirty="0" err="1"/>
              <a:t>InferRequest</a:t>
            </a:r>
            <a:endParaRPr lang="en-US" dirty="0"/>
          </a:p>
          <a:p>
            <a:pPr marL="457200" lvl="1" indent="0">
              <a:buNone/>
            </a:pPr>
            <a:r>
              <a:rPr lang="en-US" dirty="0"/>
              <a:t>Individual inference requests, such as image by image, to the Inference Engine. Each of these contain their inputs as well as the outputs of the inference request once complete.</a:t>
            </a:r>
            <a:endParaRPr lang="ar-LB" dirty="0"/>
          </a:p>
        </p:txBody>
      </p:sp>
    </p:spTree>
    <p:extLst>
      <p:ext uri="{BB962C8B-B14F-4D97-AF65-F5344CB8AC3E}">
        <p14:creationId xmlns:p14="http://schemas.microsoft.com/office/powerpoint/2010/main" val="365235321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1707FC24-6981-43D9-B525-C7832BA22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11449"/>
            <a:ext cx="4332307" cy="6179552"/>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392BF4B-89EC-4F38-9BCC-CB0959768225}"/>
              </a:ext>
            </a:extLst>
          </p:cNvPr>
          <p:cNvSpPr>
            <a:spLocks noGrp="1"/>
          </p:cNvSpPr>
          <p:nvPr>
            <p:ph type="title"/>
          </p:nvPr>
        </p:nvSpPr>
        <p:spPr>
          <a:xfrm>
            <a:off x="742950" y="742951"/>
            <a:ext cx="3476625" cy="4962524"/>
          </a:xfrm>
        </p:spPr>
        <p:txBody>
          <a:bodyPr vert="horz" lIns="91440" tIns="45720" rIns="91440" bIns="45720" rtlCol="0" anchor="ctr">
            <a:normAutofit/>
          </a:bodyPr>
          <a:lstStyle/>
          <a:p>
            <a:pPr algn="ctr"/>
            <a:r>
              <a:rPr lang="en-US" sz="4800" kern="1200">
                <a:solidFill>
                  <a:srgbClr val="FFFFFF"/>
                </a:solidFill>
                <a:latin typeface="+mj-lt"/>
                <a:ea typeface="+mj-ea"/>
                <a:cs typeface="+mj-cs"/>
              </a:rPr>
              <a:t>Lesson 5 – Deploying an Edge App</a:t>
            </a:r>
          </a:p>
        </p:txBody>
      </p:sp>
      <p:pic>
        <p:nvPicPr>
          <p:cNvPr id="5" name="Content Placeholder 4" descr="A close up of a logo&#10;&#10;Description automatically generated">
            <a:extLst>
              <a:ext uri="{FF2B5EF4-FFF2-40B4-BE49-F238E27FC236}">
                <a16:creationId xmlns:a16="http://schemas.microsoft.com/office/drawing/2014/main" id="{9C38F6EA-8E08-4682-89C6-AE1DCE31BC7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265863" y="4203700"/>
            <a:ext cx="4327525" cy="2127250"/>
          </a:xfrm>
        </p:spPr>
      </p:pic>
      <p:pic>
        <p:nvPicPr>
          <p:cNvPr id="7" name="Picture 6" descr="A screenshot of a cell phone&#10;&#10;Description automatically generated">
            <a:extLst>
              <a:ext uri="{FF2B5EF4-FFF2-40B4-BE49-F238E27FC236}">
                <a16:creationId xmlns:a16="http://schemas.microsoft.com/office/drawing/2014/main" id="{02EC147D-2523-4C74-A2B6-EDC4C502AD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65863" y="533400"/>
            <a:ext cx="4327525" cy="1727200"/>
          </a:xfrm>
          <a:prstGeom prst="rect">
            <a:avLst/>
          </a:prstGeom>
        </p:spPr>
      </p:pic>
      <p:pic>
        <p:nvPicPr>
          <p:cNvPr id="9" name="Picture 8" descr="A screenshot of a cell phone&#10;&#10;Description automatically generated">
            <a:extLst>
              <a:ext uri="{FF2B5EF4-FFF2-40B4-BE49-F238E27FC236}">
                <a16:creationId xmlns:a16="http://schemas.microsoft.com/office/drawing/2014/main" id="{FFF018AE-BA56-4F0D-A58C-D1468509252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65863" y="2343150"/>
            <a:ext cx="4327525" cy="1778000"/>
          </a:xfrm>
          <a:prstGeom prst="rect">
            <a:avLst/>
          </a:prstGeom>
        </p:spPr>
      </p:pic>
    </p:spTree>
    <p:extLst>
      <p:ext uri="{BB962C8B-B14F-4D97-AF65-F5344CB8AC3E}">
        <p14:creationId xmlns:p14="http://schemas.microsoft.com/office/powerpoint/2010/main" val="286912772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8320E69-20F5-4637-B40A-2225E37B479E}"/>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US" sz="5400">
                <a:solidFill>
                  <a:srgbClr val="FFFFFF"/>
                </a:solidFill>
              </a:rPr>
              <a:t>Handling Input Streams</a:t>
            </a:r>
          </a:p>
        </p:txBody>
      </p:sp>
      <p:cxnSp>
        <p:nvCxnSpPr>
          <p:cNvPr id="14" name="Straight Connector 13">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5" name="Content Placeholder 4" descr="A close up of a device&#10;&#10;Description automatically generated">
            <a:extLst>
              <a:ext uri="{FF2B5EF4-FFF2-40B4-BE49-F238E27FC236}">
                <a16:creationId xmlns:a16="http://schemas.microsoft.com/office/drawing/2014/main" id="{F0E7B98A-6151-424B-8FF7-FB5195DD684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31567" y="3082117"/>
            <a:ext cx="5455917" cy="2687039"/>
          </a:xfrm>
          <a:prstGeom prst="rect">
            <a:avLst/>
          </a:prstGeom>
        </p:spPr>
      </p:pic>
      <p:cxnSp>
        <p:nvCxnSpPr>
          <p:cNvPr id="16" name="Straight Connector 15">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7" name="Picture 6" descr="A screenshot of a cell phone&#10;&#10;Description automatically generated">
            <a:extLst>
              <a:ext uri="{FF2B5EF4-FFF2-40B4-BE49-F238E27FC236}">
                <a16:creationId xmlns:a16="http://schemas.microsoft.com/office/drawing/2014/main" id="{ED0EABCD-A1E8-4646-BBB3-F2D24DDD85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45073" y="3313993"/>
            <a:ext cx="5455917" cy="2223286"/>
          </a:xfrm>
          <a:prstGeom prst="rect">
            <a:avLst/>
          </a:prstGeom>
        </p:spPr>
      </p:pic>
    </p:spTree>
    <p:extLst>
      <p:ext uri="{BB962C8B-B14F-4D97-AF65-F5344CB8AC3E}">
        <p14:creationId xmlns:p14="http://schemas.microsoft.com/office/powerpoint/2010/main" val="282353004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0840543-A846-4356-8F1F-D090A01CA043}"/>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300" kern="1200">
                <a:solidFill>
                  <a:srgbClr val="FFFFFF"/>
                </a:solidFill>
                <a:latin typeface="+mj-lt"/>
                <a:ea typeface="+mj-ea"/>
                <a:cs typeface="+mj-cs"/>
              </a:rPr>
              <a:t>Gathering Useful Information from Model Outputs</a:t>
            </a:r>
          </a:p>
        </p:txBody>
      </p:sp>
      <p:pic>
        <p:nvPicPr>
          <p:cNvPr id="5" name="Content Placeholder 4" descr="A screenshot of a cell phone&#10;&#10;Description automatically generated">
            <a:extLst>
              <a:ext uri="{FF2B5EF4-FFF2-40B4-BE49-F238E27FC236}">
                <a16:creationId xmlns:a16="http://schemas.microsoft.com/office/drawing/2014/main" id="{C71EA912-1C40-447B-AF46-8ED74A222F0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886325" y="3502025"/>
            <a:ext cx="6559550" cy="2667000"/>
          </a:xfrm>
        </p:spPr>
      </p:pic>
      <p:pic>
        <p:nvPicPr>
          <p:cNvPr id="7" name="Picture 6" descr="A screenshot of a cell phone&#10;&#10;Description automatically generated">
            <a:extLst>
              <a:ext uri="{FF2B5EF4-FFF2-40B4-BE49-F238E27FC236}">
                <a16:creationId xmlns:a16="http://schemas.microsoft.com/office/drawing/2014/main" id="{0768E074-409C-4919-916D-E936B3DA1E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86325" y="684213"/>
            <a:ext cx="6559550" cy="2735263"/>
          </a:xfrm>
          <a:prstGeom prst="rect">
            <a:avLst/>
          </a:prstGeom>
        </p:spPr>
      </p:pic>
    </p:spTree>
    <p:extLst>
      <p:ext uri="{BB962C8B-B14F-4D97-AF65-F5344CB8AC3E}">
        <p14:creationId xmlns:p14="http://schemas.microsoft.com/office/powerpoint/2010/main" val="53999736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024D0E8-1D4A-42E9-9F68-7203C4CED5C7}"/>
              </a:ext>
            </a:extLst>
          </p:cNvPr>
          <p:cNvSpPr>
            <a:spLocks noGrp="1"/>
          </p:cNvSpPr>
          <p:nvPr>
            <p:ph type="title"/>
          </p:nvPr>
        </p:nvSpPr>
        <p:spPr>
          <a:xfrm>
            <a:off x="643468" y="623392"/>
            <a:ext cx="3363974" cy="1607060"/>
          </a:xfrm>
          <a:noFill/>
          <a:ln w="19050">
            <a:solidFill>
              <a:schemeClr val="tx1"/>
            </a:solidFill>
          </a:ln>
        </p:spPr>
        <p:txBody>
          <a:bodyPr wrap="square" anchor="ctr">
            <a:normAutofit/>
          </a:bodyPr>
          <a:lstStyle/>
          <a:p>
            <a:pPr algn="ctr"/>
            <a:r>
              <a:rPr lang="en-US" sz="2800"/>
              <a:t>Intro to MQTT</a:t>
            </a:r>
            <a:endParaRPr lang="ar-LB" sz="2800"/>
          </a:p>
        </p:txBody>
      </p:sp>
      <p:sp>
        <p:nvSpPr>
          <p:cNvPr id="3" name="Content Placeholder 2">
            <a:extLst>
              <a:ext uri="{FF2B5EF4-FFF2-40B4-BE49-F238E27FC236}">
                <a16:creationId xmlns:a16="http://schemas.microsoft.com/office/drawing/2014/main" id="{B80B5A51-6D35-47BB-96D2-3A0AB95E83C0}"/>
              </a:ext>
            </a:extLst>
          </p:cNvPr>
          <p:cNvSpPr>
            <a:spLocks noGrp="1"/>
          </p:cNvSpPr>
          <p:nvPr>
            <p:ph idx="1"/>
          </p:nvPr>
        </p:nvSpPr>
        <p:spPr>
          <a:xfrm>
            <a:off x="643468" y="2638043"/>
            <a:ext cx="3792730" cy="4025307"/>
          </a:xfrm>
        </p:spPr>
        <p:txBody>
          <a:bodyPr>
            <a:normAutofit/>
          </a:bodyPr>
          <a:lstStyle/>
          <a:p>
            <a:r>
              <a:rPr lang="en-US" sz="1600" dirty="0"/>
              <a:t>MQTT stands for MQ Telemetry Transport, where the MQ came from an old IBM product line called IBM MQ for Message Queues (although MQTT itself does not use queues). That doesn’t really give many hints about its use.</a:t>
            </a:r>
          </a:p>
          <a:p>
            <a:endParaRPr lang="en-US" sz="1600" dirty="0"/>
          </a:p>
          <a:p>
            <a:r>
              <a:rPr lang="en-US" sz="1600" dirty="0"/>
              <a:t>MQTT is a lightweight publish/subscribe architecture that is designed for resource-constrained devices and low-bandwidth setups. It is used a lot for Internet of Things devices, or other machine-to-machine communication, and has been around since 1999. Port 1883 is reserved for use with MQTT</a:t>
            </a:r>
            <a:endParaRPr lang="ar-LB" sz="1600" dirty="0"/>
          </a:p>
        </p:txBody>
      </p:sp>
      <p:pic>
        <p:nvPicPr>
          <p:cNvPr id="5" name="Picture 4" descr="A screenshot of a cell phone&#10;&#10;Description automatically generated">
            <a:extLst>
              <a:ext uri="{FF2B5EF4-FFF2-40B4-BE49-F238E27FC236}">
                <a16:creationId xmlns:a16="http://schemas.microsoft.com/office/drawing/2014/main" id="{65207668-667D-4998-A5D9-821B7C4AB1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97763" y="1785874"/>
            <a:ext cx="6250769" cy="3125384"/>
          </a:xfrm>
          <a:prstGeom prst="rect">
            <a:avLst/>
          </a:prstGeom>
        </p:spPr>
      </p:pic>
    </p:spTree>
    <p:extLst>
      <p:ext uri="{BB962C8B-B14F-4D97-AF65-F5344CB8AC3E}">
        <p14:creationId xmlns:p14="http://schemas.microsoft.com/office/powerpoint/2010/main" val="458343635"/>
      </p:ext>
    </p:extLst>
  </p:cSld>
  <p:clrMapOvr>
    <a:overrideClrMapping bg1="dk1" tx1="lt1" bg2="dk2" tx2="lt2" accent1="accent1" accent2="accent2" accent3="accent3" accent4="accent4" accent5="accent5" accent6="accent6" hlink="hlink" folHlink="folHlink"/>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10286B-1D52-434E-AECE-C008399E116F}"/>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US" sz="5400">
                <a:solidFill>
                  <a:srgbClr val="FFFFFF"/>
                </a:solidFill>
              </a:rPr>
              <a:t>Communicating with MQTT</a:t>
            </a:r>
          </a:p>
        </p:txBody>
      </p:sp>
      <p:cxnSp>
        <p:nvCxnSpPr>
          <p:cNvPr id="14" name="Straight Connector 13">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7" name="Picture 6" descr="A screenshot of a cell phone&#10;&#10;Description automatically generated">
            <a:extLst>
              <a:ext uri="{FF2B5EF4-FFF2-40B4-BE49-F238E27FC236}">
                <a16:creationId xmlns:a16="http://schemas.microsoft.com/office/drawing/2014/main" id="{04979FBC-0D0F-41D6-9926-166EBEF304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1567" y="3211695"/>
            <a:ext cx="5455917" cy="2427883"/>
          </a:xfrm>
          <a:prstGeom prst="rect">
            <a:avLst/>
          </a:prstGeom>
        </p:spPr>
      </p:pic>
      <p:cxnSp>
        <p:nvCxnSpPr>
          <p:cNvPr id="16" name="Straight Connector 15">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5" name="Content Placeholder 4" descr="A screenshot of a cell phone&#10;&#10;Description automatically generated">
            <a:extLst>
              <a:ext uri="{FF2B5EF4-FFF2-40B4-BE49-F238E27FC236}">
                <a16:creationId xmlns:a16="http://schemas.microsoft.com/office/drawing/2014/main" id="{2716E8F0-CD7B-4562-ADCA-18712AEF7A0F}"/>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445073" y="3259435"/>
            <a:ext cx="5455917" cy="2332403"/>
          </a:xfrm>
          <a:prstGeom prst="rect">
            <a:avLst/>
          </a:prstGeom>
        </p:spPr>
      </p:pic>
    </p:spTree>
    <p:extLst>
      <p:ext uri="{BB962C8B-B14F-4D97-AF65-F5344CB8AC3E}">
        <p14:creationId xmlns:p14="http://schemas.microsoft.com/office/powerpoint/2010/main" val="316765063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1707FC24-6981-43D9-B525-C7832BA22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11449"/>
            <a:ext cx="4332307" cy="6179552"/>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680BDC8-4705-45BA-8D09-EAFB28B57BE9}"/>
              </a:ext>
            </a:extLst>
          </p:cNvPr>
          <p:cNvSpPr>
            <a:spLocks noGrp="1"/>
          </p:cNvSpPr>
          <p:nvPr>
            <p:ph type="title"/>
          </p:nvPr>
        </p:nvSpPr>
        <p:spPr>
          <a:xfrm>
            <a:off x="742950" y="742951"/>
            <a:ext cx="3476625" cy="4962524"/>
          </a:xfrm>
        </p:spPr>
        <p:txBody>
          <a:bodyPr vert="horz" lIns="91440" tIns="45720" rIns="91440" bIns="45720" rtlCol="0" anchor="ctr">
            <a:normAutofit/>
          </a:bodyPr>
          <a:lstStyle/>
          <a:p>
            <a:pPr algn="ctr"/>
            <a:r>
              <a:rPr lang="en-US" sz="4800" kern="1200">
                <a:solidFill>
                  <a:srgbClr val="FFFFFF"/>
                </a:solidFill>
                <a:latin typeface="+mj-lt"/>
                <a:ea typeface="+mj-ea"/>
                <a:cs typeface="+mj-cs"/>
              </a:rPr>
              <a:t>Streaming Images to a Server</a:t>
            </a:r>
          </a:p>
        </p:txBody>
      </p:sp>
      <p:pic>
        <p:nvPicPr>
          <p:cNvPr id="5" name="Content Placeholder 4" descr="A screenshot of a cell phone&#10;&#10;Description automatically generated">
            <a:extLst>
              <a:ext uri="{FF2B5EF4-FFF2-40B4-BE49-F238E27FC236}">
                <a16:creationId xmlns:a16="http://schemas.microsoft.com/office/drawing/2014/main" id="{246D7B37-9777-4A29-BBC1-E8BDD031F86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297613" y="4305300"/>
            <a:ext cx="4264025" cy="2025650"/>
          </a:xfrm>
        </p:spPr>
      </p:pic>
      <p:pic>
        <p:nvPicPr>
          <p:cNvPr id="7" name="Picture 6">
            <a:extLst>
              <a:ext uri="{FF2B5EF4-FFF2-40B4-BE49-F238E27FC236}">
                <a16:creationId xmlns:a16="http://schemas.microsoft.com/office/drawing/2014/main" id="{94CEBBF1-B462-41AB-8CE9-53EAA1ACD0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97613" y="533400"/>
            <a:ext cx="4264025" cy="1824038"/>
          </a:xfrm>
          <a:prstGeom prst="rect">
            <a:avLst/>
          </a:prstGeom>
        </p:spPr>
      </p:pic>
      <p:pic>
        <p:nvPicPr>
          <p:cNvPr id="9" name="Picture 8" descr="A screenshot of a cell phone&#10;&#10;Description automatically generated">
            <a:extLst>
              <a:ext uri="{FF2B5EF4-FFF2-40B4-BE49-F238E27FC236}">
                <a16:creationId xmlns:a16="http://schemas.microsoft.com/office/drawing/2014/main" id="{80E3E645-9098-4EBE-8153-285D7FE56D9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97613" y="2439988"/>
            <a:ext cx="4264025" cy="1781175"/>
          </a:xfrm>
          <a:prstGeom prst="rect">
            <a:avLst/>
          </a:prstGeom>
        </p:spPr>
      </p:pic>
    </p:spTree>
    <p:extLst>
      <p:ext uri="{BB962C8B-B14F-4D97-AF65-F5344CB8AC3E}">
        <p14:creationId xmlns:p14="http://schemas.microsoft.com/office/powerpoint/2010/main" val="363333118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1707FC24-6981-43D9-B525-C7832BA22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11449"/>
            <a:ext cx="4332307" cy="6179552"/>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F2334E7-0AEB-4F7F-879C-4CEF60A8DD65}"/>
              </a:ext>
            </a:extLst>
          </p:cNvPr>
          <p:cNvSpPr>
            <a:spLocks noGrp="1"/>
          </p:cNvSpPr>
          <p:nvPr>
            <p:ph type="title"/>
          </p:nvPr>
        </p:nvSpPr>
        <p:spPr>
          <a:xfrm>
            <a:off x="742950" y="742951"/>
            <a:ext cx="3476625" cy="4962524"/>
          </a:xfrm>
        </p:spPr>
        <p:txBody>
          <a:bodyPr vert="horz" lIns="91440" tIns="45720" rIns="91440" bIns="45720" rtlCol="0" anchor="ctr">
            <a:normAutofit/>
          </a:bodyPr>
          <a:lstStyle/>
          <a:p>
            <a:pPr algn="ctr"/>
            <a:r>
              <a:rPr lang="en-US" sz="4800" kern="1200">
                <a:solidFill>
                  <a:srgbClr val="FFFFFF"/>
                </a:solidFill>
                <a:latin typeface="+mj-lt"/>
                <a:ea typeface="+mj-ea"/>
                <a:cs typeface="+mj-cs"/>
              </a:rPr>
              <a:t>Handling Statistics and Images from a Node Server</a:t>
            </a:r>
          </a:p>
        </p:txBody>
      </p:sp>
      <p:pic>
        <p:nvPicPr>
          <p:cNvPr id="5" name="Content Placeholder 4" descr="A screenshot of a cell phone&#10;&#10;Description automatically generated">
            <a:extLst>
              <a:ext uri="{FF2B5EF4-FFF2-40B4-BE49-F238E27FC236}">
                <a16:creationId xmlns:a16="http://schemas.microsoft.com/office/drawing/2014/main" id="{BC0E6DF3-934F-49B6-8A3F-17660737382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194300" y="3487738"/>
            <a:ext cx="6470650" cy="2703513"/>
          </a:xfrm>
        </p:spPr>
      </p:pic>
      <p:pic>
        <p:nvPicPr>
          <p:cNvPr id="7" name="Picture 6" descr="A screenshot of a cell phone&#10;&#10;Description automatically generated">
            <a:extLst>
              <a:ext uri="{FF2B5EF4-FFF2-40B4-BE49-F238E27FC236}">
                <a16:creationId xmlns:a16="http://schemas.microsoft.com/office/drawing/2014/main" id="{07364EE6-7F64-4950-A5F5-F5E146C077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94300" y="671513"/>
            <a:ext cx="6470650" cy="2733675"/>
          </a:xfrm>
          <a:prstGeom prst="rect">
            <a:avLst/>
          </a:prstGeom>
        </p:spPr>
      </p:pic>
    </p:spTree>
    <p:extLst>
      <p:ext uri="{BB962C8B-B14F-4D97-AF65-F5344CB8AC3E}">
        <p14:creationId xmlns:p14="http://schemas.microsoft.com/office/powerpoint/2010/main" val="26501981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17517EF-BD4D-4055-BDB4-A322C53568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0ADDB668-2CA4-4D2B-9C34-3487CA330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553" y="304802"/>
            <a:ext cx="11097349" cy="1573149"/>
          </a:xfrm>
          <a:prstGeom prst="rect">
            <a:avLst/>
          </a:prstGeom>
          <a:ln w="12700">
            <a:solidFill>
              <a:srgbClr val="EFEFEF"/>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9970B65-A481-4E61-8424-5CC568E26E25}"/>
              </a:ext>
            </a:extLst>
          </p:cNvPr>
          <p:cNvSpPr>
            <a:spLocks noGrp="1"/>
          </p:cNvSpPr>
          <p:nvPr>
            <p:ph type="title"/>
          </p:nvPr>
        </p:nvSpPr>
        <p:spPr>
          <a:xfrm>
            <a:off x="901690" y="405575"/>
            <a:ext cx="6430414" cy="1371600"/>
          </a:xfrm>
        </p:spPr>
        <p:txBody>
          <a:bodyPr vert="horz" lIns="91440" tIns="45720" rIns="91440" bIns="45720" rtlCol="0" anchor="ctr">
            <a:normAutofit/>
          </a:bodyPr>
          <a:lstStyle/>
          <a:p>
            <a:endParaRPr lang="en-US" sz="4000" kern="1200">
              <a:solidFill>
                <a:schemeClr val="tx1"/>
              </a:solidFill>
              <a:latin typeface="+mj-lt"/>
              <a:ea typeface="+mj-ea"/>
              <a:cs typeface="+mj-cs"/>
            </a:endParaRPr>
          </a:p>
        </p:txBody>
      </p:sp>
      <p:sp>
        <p:nvSpPr>
          <p:cNvPr id="14" name="Rectangle 13">
            <a:extLst>
              <a:ext uri="{FF2B5EF4-FFF2-40B4-BE49-F238E27FC236}">
                <a16:creationId xmlns:a16="http://schemas.microsoft.com/office/drawing/2014/main" id="{2568BC19-F052-4108-93E1-6A3D1DEC07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4784" y="764424"/>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6" name="Rectangle 15">
            <a:extLst>
              <a:ext uri="{FF2B5EF4-FFF2-40B4-BE49-F238E27FC236}">
                <a16:creationId xmlns:a16="http://schemas.microsoft.com/office/drawing/2014/main" id="{D5FD337D-4D6B-4C8B-B6F5-121097E098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130604" y="1071836"/>
            <a:ext cx="1021458" cy="9144"/>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5" name="Content Placeholder 4" descr="A screenshot of a cell phone&#10;&#10;Description automatically generated">
            <a:extLst>
              <a:ext uri="{FF2B5EF4-FFF2-40B4-BE49-F238E27FC236}">
                <a16:creationId xmlns:a16="http://schemas.microsoft.com/office/drawing/2014/main" id="{7ECDD858-241A-4347-8B3E-9B1B2F66255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99258" y="2091095"/>
            <a:ext cx="10196948" cy="4206240"/>
          </a:xfrm>
          <a:prstGeom prst="rect">
            <a:avLst/>
          </a:prstGeom>
        </p:spPr>
      </p:pic>
    </p:spTree>
    <p:extLst>
      <p:ext uri="{BB962C8B-B14F-4D97-AF65-F5344CB8AC3E}">
        <p14:creationId xmlns:p14="http://schemas.microsoft.com/office/powerpoint/2010/main" val="62263439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5"/>
              </a:gs>
              <a:gs pos="25000">
                <a:schemeClr val="accent5"/>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02DD2BC0-6F29-4B4F-8D61-2DCF6D2E8E7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833CB4E7-540B-4EE8-8B36-5F460459C676}"/>
              </a:ext>
            </a:extLst>
          </p:cNvPr>
          <p:cNvSpPr>
            <a:spLocks noGrp="1"/>
          </p:cNvSpPr>
          <p:nvPr>
            <p:ph type="title"/>
          </p:nvPr>
        </p:nvSpPr>
        <p:spPr>
          <a:xfrm>
            <a:off x="1179226" y="826680"/>
            <a:ext cx="9833548" cy="1325563"/>
          </a:xfrm>
        </p:spPr>
        <p:txBody>
          <a:bodyPr vert="horz" lIns="91440" tIns="45720" rIns="91440" bIns="45720" rtlCol="0">
            <a:normAutofit/>
          </a:bodyPr>
          <a:lstStyle/>
          <a:p>
            <a:pPr algn="ctr"/>
            <a:r>
              <a:rPr lang="en-US" sz="4000" kern="1200">
                <a:solidFill>
                  <a:srgbClr val="FFFFFF"/>
                </a:solidFill>
                <a:latin typeface="+mj-lt"/>
                <a:ea typeface="+mj-ea"/>
                <a:cs typeface="+mj-cs"/>
              </a:rPr>
              <a:t>Analyzing Performance Basics</a:t>
            </a:r>
          </a:p>
        </p:txBody>
      </p:sp>
      <p:pic>
        <p:nvPicPr>
          <p:cNvPr id="5" name="Content Placeholder 4" descr="A close up of text on a white background&#10;&#10;Description automatically generated">
            <a:extLst>
              <a:ext uri="{FF2B5EF4-FFF2-40B4-BE49-F238E27FC236}">
                <a16:creationId xmlns:a16="http://schemas.microsoft.com/office/drawing/2014/main" id="{053DB9D7-9701-4C7F-978E-966532636E4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77913" y="2949575"/>
            <a:ext cx="6421438" cy="3033713"/>
          </a:xfrm>
        </p:spPr>
      </p:pic>
      <p:pic>
        <p:nvPicPr>
          <p:cNvPr id="7" name="Picture 6" descr="A screenshot of a cell phone&#10;&#10;Description automatically generated">
            <a:extLst>
              <a:ext uri="{FF2B5EF4-FFF2-40B4-BE49-F238E27FC236}">
                <a16:creationId xmlns:a16="http://schemas.microsoft.com/office/drawing/2014/main" id="{E69EA917-C3AB-49E6-BDD2-8A83B7A692A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81900" y="4530725"/>
            <a:ext cx="3532188" cy="1454150"/>
          </a:xfrm>
          <a:prstGeom prst="rect">
            <a:avLst/>
          </a:prstGeom>
        </p:spPr>
      </p:pic>
      <p:pic>
        <p:nvPicPr>
          <p:cNvPr id="9" name="Picture 8" descr="A screenshot of a cell phone&#10;&#10;Description automatically generated">
            <a:extLst>
              <a:ext uri="{FF2B5EF4-FFF2-40B4-BE49-F238E27FC236}">
                <a16:creationId xmlns:a16="http://schemas.microsoft.com/office/drawing/2014/main" id="{07389002-DD2F-44B9-A6F8-D3CE7B57F14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81900" y="2949575"/>
            <a:ext cx="3532188" cy="1497013"/>
          </a:xfrm>
          <a:prstGeom prst="rect">
            <a:avLst/>
          </a:prstGeom>
        </p:spPr>
      </p:pic>
    </p:spTree>
    <p:extLst>
      <p:ext uri="{BB962C8B-B14F-4D97-AF65-F5344CB8AC3E}">
        <p14:creationId xmlns:p14="http://schemas.microsoft.com/office/powerpoint/2010/main" val="243149424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386C600-EAE5-4A1E-87B1-99795A931B03}"/>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US" sz="5400">
                <a:solidFill>
                  <a:srgbClr val="FFFFFF"/>
                </a:solidFill>
              </a:rPr>
              <a:t>Model Use Cases</a:t>
            </a:r>
          </a:p>
        </p:txBody>
      </p:sp>
      <p:cxnSp>
        <p:nvCxnSpPr>
          <p:cNvPr id="15" name="Straight Connector 14">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8" name="Picture 7" descr="A screenshot of a cell phone&#10;&#10;Description automatically generated">
            <a:extLst>
              <a:ext uri="{FF2B5EF4-FFF2-40B4-BE49-F238E27FC236}">
                <a16:creationId xmlns:a16="http://schemas.microsoft.com/office/drawing/2014/main" id="{793FF96E-D9BB-4959-9C10-0E763DA5E2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1567" y="3211695"/>
            <a:ext cx="5455917" cy="2427883"/>
          </a:xfrm>
          <a:prstGeom prst="rect">
            <a:avLst/>
          </a:prstGeom>
        </p:spPr>
      </p:pic>
      <p:cxnSp>
        <p:nvCxnSpPr>
          <p:cNvPr id="17" name="Straight Connector 16">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5" name="Content Placeholder 4" descr="A screenshot of a cell phone&#10;&#10;Description automatically generated">
            <a:extLst>
              <a:ext uri="{FF2B5EF4-FFF2-40B4-BE49-F238E27FC236}">
                <a16:creationId xmlns:a16="http://schemas.microsoft.com/office/drawing/2014/main" id="{96C1A204-87B3-4393-B4EB-96EBAFFBF29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445073" y="3252614"/>
            <a:ext cx="5455917" cy="2346044"/>
          </a:xfrm>
          <a:prstGeom prst="rect">
            <a:avLst/>
          </a:prstGeom>
        </p:spPr>
      </p:pic>
    </p:spTree>
    <p:extLst>
      <p:ext uri="{BB962C8B-B14F-4D97-AF65-F5344CB8AC3E}">
        <p14:creationId xmlns:p14="http://schemas.microsoft.com/office/powerpoint/2010/main" val="229377527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2">
            <a:alpha val="35000"/>
          </a:schemeClr>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1426356D-10CD-483F-9267-2ABFF6185F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78324" y="699899"/>
            <a:ext cx="10713676" cy="54333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A6FE1EC-151B-4901-9635-0EC12D9062C5}"/>
              </a:ext>
            </a:extLst>
          </p:cNvPr>
          <p:cNvSpPr>
            <a:spLocks noGrp="1"/>
          </p:cNvSpPr>
          <p:nvPr>
            <p:ph type="title"/>
          </p:nvPr>
        </p:nvSpPr>
        <p:spPr>
          <a:xfrm>
            <a:off x="422898" y="737481"/>
            <a:ext cx="5348885" cy="2384968"/>
          </a:xfrm>
        </p:spPr>
        <p:txBody>
          <a:bodyPr vert="horz" lIns="91440" tIns="45720" rIns="91440" bIns="45720" rtlCol="0" anchor="ctr">
            <a:normAutofit/>
          </a:bodyPr>
          <a:lstStyle/>
          <a:p>
            <a:r>
              <a:rPr lang="en-US" sz="4800"/>
              <a:t>Concerning End User Needs</a:t>
            </a:r>
          </a:p>
        </p:txBody>
      </p:sp>
      <p:pic>
        <p:nvPicPr>
          <p:cNvPr id="5" name="Content Placeholder 4" descr="A screenshot of a cell phone&#10;&#10;Description automatically generated">
            <a:extLst>
              <a:ext uri="{FF2B5EF4-FFF2-40B4-BE49-F238E27FC236}">
                <a16:creationId xmlns:a16="http://schemas.microsoft.com/office/drawing/2014/main" id="{E173A728-C5B3-4205-9EB5-EB9C6ECDE57C}"/>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6888" r="2" b="17944"/>
          <a:stretch/>
        </p:blipFill>
        <p:spPr>
          <a:xfrm>
            <a:off x="422144" y="3258980"/>
            <a:ext cx="8884818" cy="2921890"/>
          </a:xfrm>
          <a:prstGeom prst="rect">
            <a:avLst/>
          </a:prstGeom>
        </p:spPr>
      </p:pic>
      <p:sp>
        <p:nvSpPr>
          <p:cNvPr id="18" name="Rectangle 11">
            <a:extLst>
              <a:ext uri="{FF2B5EF4-FFF2-40B4-BE49-F238E27FC236}">
                <a16:creationId xmlns:a16="http://schemas.microsoft.com/office/drawing/2014/main" id="{504B4E86-D05E-4842-8242-C0222A120B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3258980"/>
            <a:ext cx="462914" cy="3599020"/>
          </a:xfrm>
          <a:prstGeom prst="rect">
            <a:avLst/>
          </a:prstGeom>
          <a:solidFill>
            <a:schemeClr val="accent1">
              <a:alpha val="25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a:ln>
                <a:noFill/>
              </a:ln>
              <a:solidFill>
                <a:srgbClr val="000000"/>
              </a:solidFill>
              <a:effectLst/>
              <a:uFillTx/>
              <a:latin typeface="Helvetica Neue Medium"/>
              <a:ea typeface="Helvetica Neue Medium"/>
              <a:cs typeface="Helvetica Neue Medium"/>
              <a:sym typeface="Helvetica Neue Medium"/>
            </a:endParaRPr>
          </a:p>
        </p:txBody>
      </p:sp>
      <p:cxnSp>
        <p:nvCxnSpPr>
          <p:cNvPr id="19" name="Straight Connector 13">
            <a:extLst>
              <a:ext uri="{FF2B5EF4-FFF2-40B4-BE49-F238E27FC236}">
                <a16:creationId xmlns:a16="http://schemas.microsoft.com/office/drawing/2014/main" id="{EE9C6408-AA0E-411D-A5D2-E5F13306F89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11365990" y="5610"/>
            <a:ext cx="0" cy="6858000"/>
          </a:xfrm>
          <a:prstGeom prst="line">
            <a:avLst/>
          </a:prstGeom>
          <a:ln w="9525" cap="rnd">
            <a:solidFill>
              <a:schemeClr val="accent5"/>
            </a:solidFill>
            <a:prstDash val="dash"/>
          </a:ln>
        </p:spPr>
        <p:style>
          <a:lnRef idx="1">
            <a:schemeClr val="accent1"/>
          </a:lnRef>
          <a:fillRef idx="0">
            <a:schemeClr val="accent1"/>
          </a:fillRef>
          <a:effectRef idx="0">
            <a:schemeClr val="accent1"/>
          </a:effectRef>
          <a:fontRef idx="minor">
            <a:schemeClr val="tx1"/>
          </a:fontRef>
        </p:style>
      </p:cxnSp>
      <p:cxnSp>
        <p:nvCxnSpPr>
          <p:cNvPr id="20" name="Straight Connector 15">
            <a:extLst>
              <a:ext uri="{FF2B5EF4-FFF2-40B4-BE49-F238E27FC236}">
                <a16:creationId xmlns:a16="http://schemas.microsoft.com/office/drawing/2014/main" id="{ED9C04A9-04B4-4ED7-94E7-B13134C8D0D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710860"/>
            <a:ext cx="12192000" cy="0"/>
          </a:xfrm>
          <a:prstGeom prst="line">
            <a:avLst/>
          </a:prstGeom>
          <a:ln w="9525" cap="rnd">
            <a:solidFill>
              <a:schemeClr val="accent5"/>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207478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B5563D-58BE-4B3C-818B-EFB6371BABE0}"/>
              </a:ext>
            </a:extLst>
          </p:cNvPr>
          <p:cNvSpPr>
            <a:spLocks noGrp="1"/>
          </p:cNvSpPr>
          <p:nvPr>
            <p:ph type="title"/>
          </p:nvPr>
        </p:nvSpPr>
        <p:spPr/>
        <p:txBody>
          <a:bodyPr/>
          <a:lstStyle/>
          <a:p>
            <a:r>
              <a:rPr lang="en-US" dirty="0"/>
              <a:t>Lesson Glossary</a:t>
            </a:r>
            <a:endParaRPr lang="ar-LB" dirty="0"/>
          </a:p>
        </p:txBody>
      </p:sp>
      <p:sp>
        <p:nvSpPr>
          <p:cNvPr id="3" name="Content Placeholder 2">
            <a:extLst>
              <a:ext uri="{FF2B5EF4-FFF2-40B4-BE49-F238E27FC236}">
                <a16:creationId xmlns:a16="http://schemas.microsoft.com/office/drawing/2014/main" id="{79E1BBEB-CD26-4280-AB54-486BCA2381F3}"/>
              </a:ext>
            </a:extLst>
          </p:cNvPr>
          <p:cNvSpPr>
            <a:spLocks noGrp="1"/>
          </p:cNvSpPr>
          <p:nvPr>
            <p:ph idx="1"/>
          </p:nvPr>
        </p:nvSpPr>
        <p:spPr/>
        <p:txBody>
          <a:bodyPr>
            <a:normAutofit fontScale="70000" lnSpcReduction="20000"/>
          </a:bodyPr>
          <a:lstStyle/>
          <a:p>
            <a:r>
              <a:rPr lang="en-US" b="1" dirty="0"/>
              <a:t>OpenCV</a:t>
            </a:r>
          </a:p>
          <a:p>
            <a:pPr marL="457200" lvl="1" indent="0">
              <a:buNone/>
            </a:pPr>
            <a:r>
              <a:rPr lang="en-US" dirty="0"/>
              <a:t>A computer vision (CV) library filled with many different computer vision functions and other useful image and video processing and handling capabilities.</a:t>
            </a:r>
          </a:p>
          <a:p>
            <a:endParaRPr lang="en-US" dirty="0"/>
          </a:p>
          <a:p>
            <a:r>
              <a:rPr lang="en-US" b="1" dirty="0"/>
              <a:t>MQTT</a:t>
            </a:r>
          </a:p>
          <a:p>
            <a:pPr marL="457200" lvl="1" indent="0">
              <a:buNone/>
            </a:pPr>
            <a:r>
              <a:rPr lang="en-US" dirty="0"/>
              <a:t>A publisher-subscriber protocol often used for IoT devices due to its lightweight nature. The </a:t>
            </a:r>
            <a:r>
              <a:rPr lang="en-US" dirty="0" err="1"/>
              <a:t>paho-mqtt</a:t>
            </a:r>
            <a:r>
              <a:rPr lang="en-US" dirty="0"/>
              <a:t> library is a common way of working with MQTT in Python.</a:t>
            </a:r>
          </a:p>
          <a:p>
            <a:endParaRPr lang="en-US" dirty="0"/>
          </a:p>
          <a:p>
            <a:r>
              <a:rPr lang="en-US" b="1" dirty="0"/>
              <a:t>Publish-Subscribe Architecture</a:t>
            </a:r>
          </a:p>
          <a:p>
            <a:pPr marL="457200" lvl="1" indent="0">
              <a:buNone/>
            </a:pPr>
            <a:r>
              <a:rPr lang="en-US" dirty="0"/>
              <a:t>A messaging architecture whereby it is made up of publishers, that send messages to some central broker, without knowing of the subscribers themselves. These messages can be posted on some given “topic”, which the subscribers can then listen to without having to know the publisher itself, just the “topic”.</a:t>
            </a:r>
          </a:p>
          <a:p>
            <a:r>
              <a:rPr lang="en-US" sz="2600" b="1" dirty="0"/>
              <a:t>Node Server</a:t>
            </a:r>
          </a:p>
          <a:p>
            <a:pPr marL="0" indent="0">
              <a:buNone/>
            </a:pPr>
            <a:r>
              <a:rPr lang="en-US" sz="2600" dirty="0"/>
              <a:t>A web server built with Node.js that can handle HTTP requests and/or serve up a webpage for viewing in a browser.</a:t>
            </a:r>
            <a:endParaRPr lang="ar-LB" sz="2600" dirty="0"/>
          </a:p>
          <a:p>
            <a:pPr marL="457200" lvl="1" indent="0">
              <a:buNone/>
            </a:pPr>
            <a:endParaRPr lang="ar-LB" dirty="0"/>
          </a:p>
        </p:txBody>
      </p:sp>
    </p:spTree>
    <p:extLst>
      <p:ext uri="{BB962C8B-B14F-4D97-AF65-F5344CB8AC3E}">
        <p14:creationId xmlns:p14="http://schemas.microsoft.com/office/powerpoint/2010/main" val="223026706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8B473F-122E-4CBB-B902-C9C019FBF1E8}"/>
              </a:ext>
            </a:extLst>
          </p:cNvPr>
          <p:cNvSpPr>
            <a:spLocks noGrp="1"/>
          </p:cNvSpPr>
          <p:nvPr>
            <p:ph type="title"/>
          </p:nvPr>
        </p:nvSpPr>
        <p:spPr>
          <a:xfrm>
            <a:off x="838200" y="75399"/>
            <a:ext cx="10515600" cy="1325563"/>
          </a:xfrm>
        </p:spPr>
        <p:txBody>
          <a:bodyPr/>
          <a:lstStyle/>
          <a:p>
            <a:r>
              <a:rPr lang="en-US" dirty="0"/>
              <a:t>Lesson Glossary</a:t>
            </a:r>
            <a:endParaRPr lang="ar-LB" dirty="0"/>
          </a:p>
        </p:txBody>
      </p:sp>
      <p:sp>
        <p:nvSpPr>
          <p:cNvPr id="3" name="Content Placeholder 2">
            <a:extLst>
              <a:ext uri="{FF2B5EF4-FFF2-40B4-BE49-F238E27FC236}">
                <a16:creationId xmlns:a16="http://schemas.microsoft.com/office/drawing/2014/main" id="{E56298A4-53A2-4E86-ABF6-421BD3D2700F}"/>
              </a:ext>
            </a:extLst>
          </p:cNvPr>
          <p:cNvSpPr>
            <a:spLocks noGrp="1"/>
          </p:cNvSpPr>
          <p:nvPr>
            <p:ph idx="1"/>
          </p:nvPr>
        </p:nvSpPr>
        <p:spPr>
          <a:xfrm>
            <a:off x="838200" y="1400962"/>
            <a:ext cx="10403048" cy="4622333"/>
          </a:xfrm>
        </p:spPr>
        <p:txBody>
          <a:bodyPr>
            <a:normAutofit fontScale="92500" lnSpcReduction="10000"/>
          </a:bodyPr>
          <a:lstStyle/>
          <a:p>
            <a:r>
              <a:rPr lang="en-US" sz="1600" b="1" dirty="0"/>
              <a:t>Publisher</a:t>
            </a:r>
          </a:p>
          <a:p>
            <a:pPr marL="0" indent="0">
              <a:buNone/>
            </a:pPr>
            <a:r>
              <a:rPr lang="en-US" sz="1600" dirty="0"/>
              <a:t>In a publish-subscribe architecture, the entity that is sending data to a broker on a certain “topic”.</a:t>
            </a:r>
          </a:p>
          <a:p>
            <a:endParaRPr lang="en-US" sz="1600" dirty="0"/>
          </a:p>
          <a:p>
            <a:r>
              <a:rPr lang="en-US" sz="1600" b="1" dirty="0"/>
              <a:t>Subscriber</a:t>
            </a:r>
          </a:p>
          <a:p>
            <a:pPr marL="0" indent="0">
              <a:buNone/>
            </a:pPr>
            <a:r>
              <a:rPr lang="en-US" sz="1600" dirty="0"/>
              <a:t>In a publish-subscribe architecture, the entity that is listening to data on a certain “topic” from a broker.</a:t>
            </a:r>
          </a:p>
          <a:p>
            <a:endParaRPr lang="en-US" sz="1600" dirty="0"/>
          </a:p>
          <a:p>
            <a:r>
              <a:rPr lang="en-US" sz="1600" b="1" dirty="0"/>
              <a:t>Topic</a:t>
            </a:r>
          </a:p>
          <a:p>
            <a:pPr marL="0" indent="0">
              <a:buNone/>
            </a:pPr>
            <a:r>
              <a:rPr lang="en-US" sz="1600" dirty="0"/>
              <a:t>In a publish-subscribe architecture, data is published to a given topic, and subscribers to that topic can then receive that data.</a:t>
            </a:r>
          </a:p>
          <a:p>
            <a:endParaRPr lang="en-US" sz="1600" dirty="0"/>
          </a:p>
          <a:p>
            <a:r>
              <a:rPr lang="en-US" sz="1600" b="1" dirty="0" err="1"/>
              <a:t>FFmpeg</a:t>
            </a:r>
            <a:endParaRPr lang="en-US" sz="1600" b="1" dirty="0"/>
          </a:p>
          <a:p>
            <a:pPr marL="0" indent="0">
              <a:buNone/>
            </a:pPr>
            <a:r>
              <a:rPr lang="en-US" sz="1600" dirty="0"/>
              <a:t>Software that can help convert or stream audio and video. In the course, the related </a:t>
            </a:r>
            <a:r>
              <a:rPr lang="en-US" sz="1600" dirty="0" err="1"/>
              <a:t>ffserver</a:t>
            </a:r>
            <a:r>
              <a:rPr lang="en-US" sz="1600" dirty="0"/>
              <a:t> software is used to stream to a web server, which can then be queried by a Node server for viewing in a web browser.</a:t>
            </a:r>
          </a:p>
          <a:p>
            <a:endParaRPr lang="en-US" sz="1600" dirty="0"/>
          </a:p>
          <a:p>
            <a:r>
              <a:rPr lang="en-US" sz="1600" b="1" dirty="0"/>
              <a:t>Flask</a:t>
            </a:r>
          </a:p>
          <a:p>
            <a:pPr marL="0" indent="0">
              <a:buNone/>
            </a:pPr>
            <a:r>
              <a:rPr lang="en-US" sz="1600" dirty="0"/>
              <a:t>A Python framework useful for web development and another potential option for video streaming to a web browser.</a:t>
            </a:r>
          </a:p>
          <a:p>
            <a:endParaRPr lang="en-US" sz="1600" dirty="0"/>
          </a:p>
        </p:txBody>
      </p:sp>
    </p:spTree>
    <p:extLst>
      <p:ext uri="{BB962C8B-B14F-4D97-AF65-F5344CB8AC3E}">
        <p14:creationId xmlns:p14="http://schemas.microsoft.com/office/powerpoint/2010/main" val="14401119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E4BE2B-C14E-474D-94A8-E74B20ED452C}"/>
              </a:ext>
            </a:extLst>
          </p:cNvPr>
          <p:cNvSpPr>
            <a:spLocks noGrp="1"/>
          </p:cNvSpPr>
          <p:nvPr>
            <p:ph type="title"/>
          </p:nvPr>
        </p:nvSpPr>
        <p:spPr/>
        <p:txBody>
          <a:bodyPr/>
          <a:lstStyle/>
          <a:p>
            <a:r>
              <a:rPr lang="en-US" dirty="0"/>
              <a:t>Edge Applications</a:t>
            </a:r>
            <a:endParaRPr lang="ar-LB" dirty="0"/>
          </a:p>
        </p:txBody>
      </p:sp>
      <p:pic>
        <p:nvPicPr>
          <p:cNvPr id="5" name="Content Placeholder 4" descr="A screenshot of a cell phone&#10;&#10;Description automatically generated">
            <a:extLst>
              <a:ext uri="{FF2B5EF4-FFF2-40B4-BE49-F238E27FC236}">
                <a16:creationId xmlns:a16="http://schemas.microsoft.com/office/drawing/2014/main" id="{780C806E-87A3-46CF-B412-59C5CCC4B1C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2033692"/>
            <a:ext cx="8963203" cy="3795114"/>
          </a:xfrm>
        </p:spPr>
      </p:pic>
    </p:spTree>
    <p:extLst>
      <p:ext uri="{BB962C8B-B14F-4D97-AF65-F5344CB8AC3E}">
        <p14:creationId xmlns:p14="http://schemas.microsoft.com/office/powerpoint/2010/main" val="26273618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17517EF-BD4D-4055-BDB4-A322C53568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0ADDB668-2CA4-4D2B-9C34-3487CA330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553" y="304802"/>
            <a:ext cx="11097349" cy="1573149"/>
          </a:xfrm>
          <a:prstGeom prst="rect">
            <a:avLst/>
          </a:prstGeom>
          <a:ln w="12700">
            <a:solidFill>
              <a:srgbClr val="EFEFEF"/>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1092AC0-B699-49DC-940D-02162E1AD3E6}"/>
              </a:ext>
            </a:extLst>
          </p:cNvPr>
          <p:cNvSpPr>
            <a:spLocks noGrp="1"/>
          </p:cNvSpPr>
          <p:nvPr>
            <p:ph type="title"/>
          </p:nvPr>
        </p:nvSpPr>
        <p:spPr>
          <a:xfrm>
            <a:off x="901690" y="405575"/>
            <a:ext cx="6430414" cy="1371600"/>
          </a:xfrm>
        </p:spPr>
        <p:txBody>
          <a:bodyPr vert="horz" lIns="91440" tIns="45720" rIns="91440" bIns="45720" rtlCol="0" anchor="ctr">
            <a:normAutofit/>
          </a:bodyPr>
          <a:lstStyle/>
          <a:p>
            <a:r>
              <a:rPr lang="en-US" sz="4000" kern="1200">
                <a:solidFill>
                  <a:schemeClr val="tx1"/>
                </a:solidFill>
                <a:latin typeface="+mj-lt"/>
                <a:ea typeface="+mj-ea"/>
                <a:cs typeface="+mj-cs"/>
              </a:rPr>
              <a:t>Edge Applications</a:t>
            </a:r>
          </a:p>
        </p:txBody>
      </p:sp>
      <p:sp>
        <p:nvSpPr>
          <p:cNvPr id="14" name="Rectangle 13">
            <a:extLst>
              <a:ext uri="{FF2B5EF4-FFF2-40B4-BE49-F238E27FC236}">
                <a16:creationId xmlns:a16="http://schemas.microsoft.com/office/drawing/2014/main" id="{2568BC19-F052-4108-93E1-6A3D1DEC07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4784" y="764424"/>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6" name="Rectangle 15">
            <a:extLst>
              <a:ext uri="{FF2B5EF4-FFF2-40B4-BE49-F238E27FC236}">
                <a16:creationId xmlns:a16="http://schemas.microsoft.com/office/drawing/2014/main" id="{D5FD337D-4D6B-4C8B-B6F5-121097E098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130604" y="1071836"/>
            <a:ext cx="1021458" cy="9144"/>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5" name="Content Placeholder 4">
            <a:extLst>
              <a:ext uri="{FF2B5EF4-FFF2-40B4-BE49-F238E27FC236}">
                <a16:creationId xmlns:a16="http://schemas.microsoft.com/office/drawing/2014/main" id="{830728D4-2BE1-44B8-8FFC-9F671A3C36C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50446" y="2091095"/>
            <a:ext cx="9094573" cy="4206240"/>
          </a:xfrm>
          <a:prstGeom prst="rect">
            <a:avLst/>
          </a:prstGeom>
        </p:spPr>
      </p:pic>
    </p:spTree>
    <p:extLst>
      <p:ext uri="{BB962C8B-B14F-4D97-AF65-F5344CB8AC3E}">
        <p14:creationId xmlns:p14="http://schemas.microsoft.com/office/powerpoint/2010/main" val="5135407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138</TotalTime>
  <Words>2259</Words>
  <Application>Microsoft Office PowerPoint</Application>
  <PresentationFormat>Widescreen</PresentationFormat>
  <Paragraphs>192</Paragraphs>
  <Slides>74</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74</vt:i4>
      </vt:variant>
    </vt:vector>
  </HeadingPairs>
  <TitlesOfParts>
    <vt:vector size="81" baseType="lpstr">
      <vt:lpstr>Arial</vt:lpstr>
      <vt:lpstr>Avenir Next LT Pro</vt:lpstr>
      <vt:lpstr>Calibri</vt:lpstr>
      <vt:lpstr>Calibri Light</vt:lpstr>
      <vt:lpstr>Helvetica Neue Medium</vt:lpstr>
      <vt:lpstr>Tw Cen MT</vt:lpstr>
      <vt:lpstr>Office Theme</vt:lpstr>
      <vt:lpstr>Udacity- Intel</vt:lpstr>
      <vt:lpstr>What is AI at the Edge?</vt:lpstr>
      <vt:lpstr>Edge vs. Cloud</vt:lpstr>
      <vt:lpstr>PowerPoint Presentation</vt:lpstr>
      <vt:lpstr>Importance of the Edge</vt:lpstr>
      <vt:lpstr>Quizz</vt:lpstr>
      <vt:lpstr>PowerPoint Presentation</vt:lpstr>
      <vt:lpstr>Edge Applications</vt:lpstr>
      <vt:lpstr>Edge Applications</vt:lpstr>
      <vt:lpstr>Historical Context</vt:lpstr>
      <vt:lpstr>PowerPoint Presentation</vt:lpstr>
      <vt:lpstr>PowerPoint Presentation</vt:lpstr>
      <vt:lpstr>PowerPoint Presentation</vt:lpstr>
      <vt:lpstr>Use Cases</vt:lpstr>
      <vt:lpstr>Lesson 2 – Leveraging Pre-trained Models</vt:lpstr>
      <vt:lpstr>Edge Role</vt:lpstr>
      <vt:lpstr>Quizz</vt:lpstr>
      <vt:lpstr>What are Pre-trained Models</vt:lpstr>
      <vt:lpstr>Computer Vision Models</vt:lpstr>
      <vt:lpstr>Classification</vt:lpstr>
      <vt:lpstr>Detection</vt:lpstr>
      <vt:lpstr>Segmentation</vt:lpstr>
      <vt:lpstr>Segmentation</vt:lpstr>
      <vt:lpstr>Case Studies in Computer Vision</vt:lpstr>
      <vt:lpstr>Case Studies in Computer Vision</vt:lpstr>
      <vt:lpstr>Available Pre-Trained Models in OpenVINO</vt:lpstr>
      <vt:lpstr>Choosing the right Model of your app</vt:lpstr>
      <vt:lpstr>PowerPoint Presentation</vt:lpstr>
      <vt:lpstr>Pre- Processing Inputs</vt:lpstr>
      <vt:lpstr>Pre- Processing Inputs</vt:lpstr>
      <vt:lpstr>Handling Network Outputs</vt:lpstr>
      <vt:lpstr>Lesson Glossary</vt:lpstr>
      <vt:lpstr>Lesson Glossary</vt:lpstr>
      <vt:lpstr>Lesson Glossary</vt:lpstr>
      <vt:lpstr>Lesson Glossary</vt:lpstr>
      <vt:lpstr>Lesson Glossary</vt:lpstr>
      <vt:lpstr>Lesson 3 – The Model Optimizer</vt:lpstr>
      <vt:lpstr>The Model Optimizer</vt:lpstr>
      <vt:lpstr>Optimization Techniques - Quantization</vt:lpstr>
      <vt:lpstr>Optimization Techniques - Freezing</vt:lpstr>
      <vt:lpstr>Optimization Techniques - Fusion</vt:lpstr>
      <vt:lpstr>Supported Frameworks</vt:lpstr>
      <vt:lpstr>What are Intermediate Representations (IR)</vt:lpstr>
      <vt:lpstr>PowerPoint Presentation</vt:lpstr>
      <vt:lpstr>Using the Model Optimizer with Tensorflow Models</vt:lpstr>
      <vt:lpstr>Using the Model Optimizer with caffe Models</vt:lpstr>
      <vt:lpstr>Using the Model Optimizer with ONNX  Models</vt:lpstr>
      <vt:lpstr>Cutting Parts of a Model</vt:lpstr>
      <vt:lpstr>Supported Layers</vt:lpstr>
      <vt:lpstr>Custom Layers</vt:lpstr>
      <vt:lpstr>Lesson Glossary</vt:lpstr>
      <vt:lpstr>Lesson 4 – The Inference Engine</vt:lpstr>
      <vt:lpstr>The Inference Engine</vt:lpstr>
      <vt:lpstr>Using the Inference Engine with an IR (Intermediate Representation)</vt:lpstr>
      <vt:lpstr>Using the Inference Engine with an IR</vt:lpstr>
      <vt:lpstr>Sending Inference Requests to the IE</vt:lpstr>
      <vt:lpstr>Asynchronous vs Synchronous Requests</vt:lpstr>
      <vt:lpstr>Handling Results</vt:lpstr>
      <vt:lpstr>Integrating into your app</vt:lpstr>
      <vt:lpstr>Behind the Scenes of Inference Engine</vt:lpstr>
      <vt:lpstr>Lesson Glossary</vt:lpstr>
      <vt:lpstr>Lesson Glossary</vt:lpstr>
      <vt:lpstr>Lesson 5 – Deploying an Edge App</vt:lpstr>
      <vt:lpstr>Handling Input Streams</vt:lpstr>
      <vt:lpstr>Gathering Useful Information from Model Outputs</vt:lpstr>
      <vt:lpstr>Intro to MQTT</vt:lpstr>
      <vt:lpstr>Communicating with MQTT</vt:lpstr>
      <vt:lpstr>Streaming Images to a Server</vt:lpstr>
      <vt:lpstr>Handling Statistics and Images from a Node Server</vt:lpstr>
      <vt:lpstr>Analyzing Performance Basics</vt:lpstr>
      <vt:lpstr>Model Use Cases</vt:lpstr>
      <vt:lpstr>Concerning End User Needs</vt:lpstr>
      <vt:lpstr>Lesson Glossary</vt:lpstr>
      <vt:lpstr>Lesson Glossary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Udacity- Intel</dc:title>
  <dc:creator>Mariam Harfouch</dc:creator>
  <cp:lastModifiedBy>Mariam Harfouch</cp:lastModifiedBy>
  <cp:revision>2</cp:revision>
  <dcterms:created xsi:type="dcterms:W3CDTF">2019-12-26T12:07:55Z</dcterms:created>
  <dcterms:modified xsi:type="dcterms:W3CDTF">2019-12-26T14:26:43Z</dcterms:modified>
</cp:coreProperties>
</file>